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52" r:id="rId2"/>
  </p:sldMasterIdLst>
  <p:notesMasterIdLst>
    <p:notesMasterId r:id="rId14"/>
  </p:notesMasterIdLst>
  <p:handoutMasterIdLst>
    <p:handoutMasterId r:id="rId15"/>
  </p:handoutMasterIdLst>
  <p:sldIdLst>
    <p:sldId id="949" r:id="rId3"/>
    <p:sldId id="950" r:id="rId4"/>
    <p:sldId id="263" r:id="rId5"/>
    <p:sldId id="721" r:id="rId6"/>
    <p:sldId id="383" r:id="rId7"/>
    <p:sldId id="942" r:id="rId8"/>
    <p:sldId id="491" r:id="rId9"/>
    <p:sldId id="915" r:id="rId10"/>
    <p:sldId id="864" r:id="rId11"/>
    <p:sldId id="948" r:id="rId12"/>
    <p:sldId id="962" r:id="rId13"/>
  </p:sldIdLst>
  <p:sldSz cx="9144000" cy="6858000" type="screen4x3"/>
  <p:notesSz cx="6888163" cy="100187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渡辺" initials="渡辺" lastIdx="1" clrIdx="0">
    <p:extLst>
      <p:ext uri="{19B8F6BF-5375-455C-9EA6-DF929625EA0E}">
        <p15:presenceInfo xmlns:p15="http://schemas.microsoft.com/office/powerpoint/2012/main" userId="S::watanabe_t@tamaseikagaku.onmicrosoft.com::905768ce-7946-4481-aa57-3c15e5a31000" providerId="AD"/>
      </p:ext>
    </p:extLst>
  </p:cmAuthor>
  <p:cmAuthor id="2" name="watanabe tsuyoshi" initials="wt" lastIdx="2" clrIdx="1">
    <p:extLst>
      <p:ext uri="{19B8F6BF-5375-455C-9EA6-DF929625EA0E}">
        <p15:presenceInfo xmlns:p15="http://schemas.microsoft.com/office/powerpoint/2012/main" userId="87bdb8af40572e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CFF"/>
    <a:srgbClr val="D9F5FF"/>
    <a:srgbClr val="FF0000"/>
    <a:srgbClr val="FFFF99"/>
    <a:srgbClr val="FFFFCC"/>
    <a:srgbClr val="BCE292"/>
    <a:srgbClr val="FF99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1" autoAdjust="0"/>
    <p:restoredTop sz="51699" autoAdjust="0"/>
  </p:normalViewPr>
  <p:slideViewPr>
    <p:cSldViewPr>
      <p:cViewPr>
        <p:scale>
          <a:sx n="48" d="100"/>
          <a:sy n="48" d="100"/>
        </p:scale>
        <p:origin x="2073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剛 渡辺" userId="9db3eba757bd8412" providerId="LiveId" clId="{8DF54628-40E6-4E10-BBE3-03B426B7C356}"/>
    <pc:docChg chg="undo custSel modSld">
      <pc:chgData name="剛 渡辺" userId="9db3eba757bd8412" providerId="LiveId" clId="{8DF54628-40E6-4E10-BBE3-03B426B7C356}" dt="2025-09-04T00:37:49.802" v="66" actId="20577"/>
      <pc:docMkLst>
        <pc:docMk/>
      </pc:docMkLst>
      <pc:sldChg chg="modNotesTx">
        <pc:chgData name="剛 渡辺" userId="9db3eba757bd8412" providerId="LiveId" clId="{8DF54628-40E6-4E10-BBE3-03B426B7C356}" dt="2025-09-03T17:11:36.371" v="64" actId="20577"/>
        <pc:sldMkLst>
          <pc:docMk/>
          <pc:sldMk cId="3345175753" sldId="263"/>
        </pc:sldMkLst>
      </pc:sldChg>
      <pc:sldChg chg="modNotesTx">
        <pc:chgData name="剛 渡辺" userId="9db3eba757bd8412" providerId="LiveId" clId="{8DF54628-40E6-4E10-BBE3-03B426B7C356}" dt="2025-09-04T00:37:49.802" v="66" actId="20577"/>
        <pc:sldMkLst>
          <pc:docMk/>
          <pc:sldMk cId="202232049" sldId="94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tanabe_t\Desktop\2014&#24180;12&#26376;4&#26085;&#12487;&#12473;&#12463;&#12488;&#12483;&#12503;&#12414;&#12392;&#12417;\&#21508;&#31278;&#12503;&#12524;&#12476;&#12531;&#36039;&#26009;\&#22806;&#37096;&#30330;&#34920;&#20869;&#23481;\&#23696;&#38428;&#22823;&#23398;&#35611;&#32681;&#36039;&#26009;\&#26085;&#26412;&#12398;&#24179;&#22343;&#23551;&#2162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25050067939797E-2"/>
          <c:y val="5.1001912215947014E-2"/>
          <c:w val="0.87500066757253303"/>
          <c:h val="0.85428202961711208"/>
        </c:manualLayout>
      </c:layout>
      <c:scatterChart>
        <c:scatterStyle val="lineMarker"/>
        <c:varyColors val="0"/>
        <c:ser>
          <c:idx val="0"/>
          <c:order val="0"/>
          <c:spPr>
            <a:ln w="60325">
              <a:solidFill>
                <a:srgbClr val="000080"/>
              </a:solidFill>
              <a:prstDash val="solid"/>
            </a:ln>
          </c:spPr>
          <c:marker>
            <c:symbol val="diamond"/>
            <c:size val="1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Sheet1!$D$7:$D$15</c:f>
              <c:numCache>
                <c:formatCode>General</c:formatCode>
                <c:ptCount val="9"/>
                <c:pt idx="0">
                  <c:v>-2300</c:v>
                </c:pt>
                <c:pt idx="1">
                  <c:v>1200</c:v>
                </c:pt>
                <c:pt idx="2">
                  <c:v>1912</c:v>
                </c:pt>
                <c:pt idx="3">
                  <c:v>1935</c:v>
                </c:pt>
                <c:pt idx="4">
                  <c:v>1947</c:v>
                </c:pt>
                <c:pt idx="5">
                  <c:v>1965</c:v>
                </c:pt>
                <c:pt idx="6">
                  <c:v>1999</c:v>
                </c:pt>
                <c:pt idx="7">
                  <c:v>2010</c:v>
                </c:pt>
                <c:pt idx="8">
                  <c:v>2015</c:v>
                </c:pt>
              </c:numCache>
            </c:numRef>
          </c:xVal>
          <c:yVal>
            <c:numRef>
              <c:f>Sheet1!$E$7:$E$15</c:f>
              <c:numCache>
                <c:formatCode>General</c:formatCode>
                <c:ptCount val="9"/>
                <c:pt idx="0">
                  <c:v>17</c:v>
                </c:pt>
                <c:pt idx="1">
                  <c:v>35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70</c:v>
                </c:pt>
                <c:pt idx="6">
                  <c:v>80</c:v>
                </c:pt>
                <c:pt idx="7">
                  <c:v>83</c:v>
                </c:pt>
                <c:pt idx="8">
                  <c:v>83.5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91-40EC-BE68-528865427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39584"/>
        <c:axId val="174341120"/>
      </c:scatterChart>
      <c:valAx>
        <c:axId val="174339584"/>
        <c:scaling>
          <c:orientation val="minMax"/>
          <c:max val="2500"/>
          <c:min val="-300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4341120"/>
        <c:crosses val="autoZero"/>
        <c:crossBetween val="midCat"/>
      </c:valAx>
      <c:valAx>
        <c:axId val="174341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433958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656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901" y="0"/>
            <a:ext cx="2984656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6258"/>
            <a:ext cx="2984656" cy="5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901" y="9516258"/>
            <a:ext cx="2984656" cy="5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2F77C7D-944A-4714-9B2C-C5CA0F1EF67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067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656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901" y="0"/>
            <a:ext cx="2984656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139" y="4758928"/>
            <a:ext cx="5509888" cy="450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6258"/>
            <a:ext cx="2984656" cy="5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901" y="9516258"/>
            <a:ext cx="2984656" cy="5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775D6C2-F400-4BE9-B2DF-92EAC9624C4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51444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I would like to thank Dr. Debjani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（テブジャニ）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 for inviting me to this 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conference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 and Professor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Pulok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（プロック）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 for his recommendation.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Also like to thank Mr. Watanabe of TMH Green for all his support.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My name is Watanabe from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PhytoPharma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.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This may be a slightly different topic than what you are talking about,</a:t>
            </a:r>
          </a:p>
          <a:p>
            <a:r>
              <a:rPr kumimoji="1" lang="en-US" altLang="ja-JP" sz="1200" kern="120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 but I hope you will feel comfortable listening.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Today, I would like to introduce how we, as a Japanese company, are working on developing functional foods.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D6C2-F400-4BE9-B2DF-92EAC9624C42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57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As such, I believe that it will become necessary to not only rely on the individual functionality of each component, but also to pair functional components with consideration of their mechanisms.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We are conducting research based on the idea that pairing functional ingredients can produce even greater effects.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D6C2-F400-4BE9-B2DF-92EAC9624C42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15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PhytoPharma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 has been manufacturing and selling plant-derived functional food and cosmetic ingredients both domestically and internationally for over 23 years.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By partnering with overseas raw material suppliers and sharing our technical know-how, we are working to develop high-quality, safe new products for customers around the world.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We also work on the functionality of ingredients and the development of supplement formulations, and conduct joint research with universities and other research institutions to obtain scientific evidence.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D6C2-F400-4BE9-B2DF-92EAC9624C42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617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This table shows only a portion of the products we currently handle, which are mainly imported from overseas as raw materials or extracts, and in some cases are further refined and processed in Japan.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Some of our extracts are mainly derived from plants, but recently many are produced through fermentation.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We currently handle over 100 extract products.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Changing the subject a bit, it was around the 1970s that Japan began to be recognized around the world as a country with a long life expectancy.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F087C-6ED9-44A0-B942-B115A1343D9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7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In fact, according to a WHO report, Japan has maintained the world's highest life expectancy for over 10 years.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In India, life expectancy has been declining slightly in recent years, perhaps due in part to the impact of COVID-19.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D6C2-F400-4BE9-B2DF-92EAC9624C42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091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This graph shows changes in average life expectancy in Japan.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Japan has seen a rapid increase since the early 1900s.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Part of this is thought to be due to the end of national isolation in 1854, which led to advances in agricultural and medical technology.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We can see that the rate of increase has slowed since 2000.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Meanwhile, in recent years, there has been growing interest in Japan in healthy life expectancy, rather than simply life expectancy.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If we expand the graph from 2000 onwards and add healthy life expectancy to it, 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we get this: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</p:txBody>
      </p:sp>
      <p:sp>
        <p:nvSpPr>
          <p:cNvPr id="1474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2C9AC-74D9-4FD2-971D-B7A24926EC25}" type="slidenum">
              <a:rPr lang="ja-JP" altLang="en-US" smtClean="0">
                <a:latin typeface="Arial" charset="0"/>
              </a:rPr>
              <a:pPr/>
              <a:t>5</a:t>
            </a:fld>
            <a:endParaRPr lang="ja-JP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Since 2000, the lines for average life expectancy and healthy life expectancy have remained parallel.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Ideally, they would be the green lines.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This is one of the reasons why food functionality has attracted attention in Japan, and there is currently a lot of interest in anti-aging.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Probably in the near future, it will also attract attention in India.</a:t>
            </a: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Therefore, I think the current situation in Japan is a good clinical model for anti-aging.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D6C2-F400-4BE9-B2DF-92EAC9624C42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072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For example, if our hypothetical lifespan is 100 years,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the blue line would be ideal.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To achieve this, prevention is key, rather than treatment after illness has occurred.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Extracts from a variety of plants have been researched to date, and many of these materials have contributed to people's health, and I believe this will continue in the future.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Therefore, we believe that it would be more effective to supplement the components in the body that decrease with age, create a state of increased bioenergy, and then ingest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biofunctional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 materials such as polyphenols, and we are currently conducting verification of this.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D6C2-F400-4BE9-B2DF-92EAC9624C42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618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As shown in the figure, the number of mitochondria, which are the source of energy, decreases with age.</a:t>
            </a:r>
          </a:p>
          <a:p>
            <a:r>
              <a:rPr lang="en-US" altLang="ja-JP" dirty="0"/>
              <a:t>And more cellular homeostasis can not be maintained.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D6C2-F400-4BE9-B2DF-92EAC9624C42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4542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Arial" charset="0"/>
                <a:ea typeface="ＭＳ Ｐ明朝" pitchFamily="18" charset="-128"/>
                <a:cs typeface="ＭＳ Ｐ明朝" charset="0"/>
              </a:rPr>
              <a:t>We are currently conducting joint research with universities, believing that activating mitochondria by supplementing with NMN, CoQ10, 5-ALA, and other biological components that decrease with age and stress, and combining this with functional ingredients extracted from plants and other sources, will be even more effective.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Arial" charset="0"/>
              <a:ea typeface="ＭＳ Ｐ明朝" pitchFamily="18" charset="-128"/>
              <a:cs typeface="ＭＳ Ｐ明朝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D6C2-F400-4BE9-B2DF-92EAC9624C42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225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5026-7641-408C-97E8-464B8F68F60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8D04-E714-4158-9C44-79ABF130188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6B4D-12AA-4998-A3C8-5EB0D89BCDB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C37B-AADF-4F6E-AB77-FD0C06648DA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8763B7-AAA4-661F-B251-36940A30D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4FDCAA-FF67-3E92-F49B-7B79D9267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7A5D72-9790-9B77-CDB4-E3251E1D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61DC-FA4E-40EF-997B-A4F652CEC6DA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5CB3D8-1DA8-BF5D-5BEF-DDFE6546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E0F6C6-7E67-A53F-F535-F0FC2ABD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14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D9D7B-BD65-D5CD-A1A1-482FF60D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0A12BF-4433-E913-FF14-97B303ADB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877BC8-848D-B6C6-FD52-2B3FF60A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2663-EC90-4044-8CB8-31C7F030A71F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C7EA4A-511A-2A83-0F51-CA114D92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82F7E4-003E-68B2-51DE-36ADFEC2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42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7C8B84-76BB-44FC-E231-29CD6604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B6BCF3-46C6-4594-8181-4A7520BE2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19F769-32AD-02CA-5626-9618723C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4953-F124-4DAC-84FD-CC386114B01E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07C735-7819-8B1E-8D35-2786A7D9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6E034D-6E5D-DE69-2FFF-8950D3E0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572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E42896-085F-7E7C-44AD-46C47FF7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303CB0-98AD-1E29-DFFD-165EA10C3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184218-8D9E-A853-4B77-B12AB193A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BF74E4-C0C0-9444-1051-AE412B7E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144A-4BCF-4436-A31E-ACC616C1B827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F60641-7D05-B3D9-9867-EA08A6FD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F1BA18-CFFE-652C-8B7B-8D40765D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9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233976-BCD2-C7D2-B582-C6AF5011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EC49B1-E677-D556-3602-5C9FE1DFF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1AB607-C2CA-19E6-BEF6-307FEACA9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A7A4DB7-0EFC-CEAA-B754-26AF37CDE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80B26E2-8A7F-4430-4BE1-F89AFF949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E79A004-5AD1-1473-2A33-38213CED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1CD6-99B4-43CC-A924-88AAAAF8C946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AFB1FAE-607B-F213-5785-3B013520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2863EC-7D69-FD40-999B-A854F8EF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450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4A18DF-4DD2-F155-3E5C-ADA86A22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FAFE396-A059-581D-A91B-C38278D6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A903-7ADF-4639-8B47-4D2D8B673FC9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B5F864-40C0-2301-029C-06CA2B47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D1F102-61C5-2CF0-7E55-40210F4C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7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07B883-9110-0034-46E4-70B976AC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7D01-95CF-4F6A-9C1D-91ED56C26339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15687C-5BE3-129B-C3F9-04A6E619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56B55-EB43-6623-306E-E7CC3BAC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57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21E77-2007-4CBC-B5DA-8172F681063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2E8056-FFAC-0E70-50FD-A3495B02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7023B1-E73D-D027-F644-DDB72AC9F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4E426A-66F1-E5A1-25FA-A28BBD6E6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AB19DB-AF0C-A715-D264-701A42D0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EAB-18A0-4CD3-AA76-2B88B7314899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BF5C4F-4C9F-329D-8E43-28331CC5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AEF36B-CE8F-0E97-9CBE-413718FB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87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E1E540-4DC3-F9D2-E6A7-78E98357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02C5683-DD4B-F5CB-1CCE-A53A7174F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796B2E-7710-9C0A-176D-6A8D23DF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DB8CED-FFE2-D1D4-23BC-0B645F50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FDDE-51D7-4043-B5C0-F83CDC5F4A34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63DF5A-F744-7504-3D83-1232CCFC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81284A-90E4-7599-D134-2C48AB9D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510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A6DF87-4804-C622-84B0-BD0F52E6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E598CB-3885-98D4-414A-6F8FEC084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8AC17C-232A-45FA-0172-24B90476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17AF-8F09-4C9D-A8BB-585F581BFFDB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85AEA6-C122-8FED-142A-3A35B7BE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C8063B-6A98-0C93-8841-F04D260E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85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20706FF-AD60-B04E-D2D0-A45FB30B4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19434B2-C277-011A-C082-579B6311C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3A851A-E110-DC9D-95DE-96EF9959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68DB-6628-49E1-B8AC-124DD91C2133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EF2C73-8269-8A7A-E83F-3EAEC0F2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B8008E-C849-CF74-2D67-EFECBD97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853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Yu Gothic"/>
                <a:cs typeface="Yu Gothic"/>
              </a:defRPr>
            </a:lvl1pPr>
          </a:lstStyle>
          <a:p>
            <a:pPr marL="8637">
              <a:lnSpc>
                <a:spcPts val="851"/>
              </a:lnSpc>
            </a:pPr>
            <a:r>
              <a:rPr lang="en-US" altLang="ja-JP"/>
              <a:t>1</a:t>
            </a:r>
            <a:fld id="{81D60167-4931-47E6-BA6A-407CBD079E47}" type="slidenum">
              <a:rPr smtClean="0"/>
              <a:pPr marL="8637">
                <a:lnSpc>
                  <a:spcPts val="851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328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20894-D8A8-4948-B7C5-AFA1A87B861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2ED4-B0AE-48D2-A48A-74344D83E74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F301-B397-467A-BEA2-6BF276C5484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5925-29C0-4D47-BE44-22A51ADFA05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D80A-05CE-4F3B-B4D9-4791EA22B0A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27CC-D06D-4474-93A1-5AC747615E3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F8CE-06EB-4DD1-9FCD-3A4E27D9AD5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30C2E2B-ADD1-4E5D-9DF7-7A0E88E7B61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A57A6A9-D389-EC05-6D48-AE50F05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F492FA-2661-DE0A-542C-31B2F78D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1C7CBA-0ABA-65FE-7D47-0485D4CCD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8970-27E6-4482-BFF0-FCD733CD7128}" type="datetime1">
              <a:rPr kumimoji="1" lang="ja-JP" altLang="en-US" smtClean="0"/>
              <a:t>2025/9/2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D9BB38-509F-CCD6-0F1A-A737D9567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BC0363-2CC6-525B-6994-902EF9EE2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D2B9-4E28-4A34-AD9C-9B966D0A20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90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ytopharma.co.j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C325C6C-EA55-644A-CCAE-ADB5C9441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/>
        </p:blipFill>
        <p:spPr bwMode="auto">
          <a:xfrm>
            <a:off x="1149256" y="1159443"/>
            <a:ext cx="6627501" cy="24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74FD392-BDC6-075A-671E-43B92470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テキスト ボックス 9">
            <a:extLst>
              <a:ext uri="{FF2B5EF4-FFF2-40B4-BE49-F238E27FC236}">
                <a16:creationId xmlns:a16="http://schemas.microsoft.com/office/drawing/2014/main" id="{5CDC869C-3D6E-2092-D8FC-6A74D404EFBA}"/>
              </a:ext>
            </a:extLst>
          </p:cNvPr>
          <p:cNvSpPr txBox="1"/>
          <p:nvPr/>
        </p:nvSpPr>
        <p:spPr>
          <a:xfrm>
            <a:off x="1898270" y="4869160"/>
            <a:ext cx="5347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305 Pia Central, 2-5-18, 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Choujyamachi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Naka-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ku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Yokohama City, 231-0033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Japan</a:t>
            </a:r>
          </a:p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URL: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4"/>
              </a:rPr>
              <a:t>https://www.phytopharma.co.jp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DC5166-4C73-07F0-A69A-6E48AFFCF681}"/>
              </a:ext>
            </a:extLst>
          </p:cNvPr>
          <p:cNvSpPr/>
          <p:nvPr/>
        </p:nvSpPr>
        <p:spPr>
          <a:xfrm>
            <a:off x="1115616" y="3733149"/>
            <a:ext cx="6694782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 err="1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ＭＳ Ｐゴシック" panose="020B0600070205080204" pitchFamily="50" charset="-128"/>
              </a:rPr>
              <a:t>PhytoPharma</a:t>
            </a:r>
            <a:r>
              <a:rPr lang="en-US" altLang="ja-JP" sz="5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ＭＳ Ｐゴシック" panose="020B0600070205080204" pitchFamily="50" charset="-128"/>
              </a:rPr>
              <a:t> Co., Ltd.</a:t>
            </a:r>
            <a:endParaRPr lang="ja-JP" altLang="en-US" sz="5400" b="1" dirty="0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3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6E812F-E844-173D-9461-5A027B2EFC39}"/>
              </a:ext>
            </a:extLst>
          </p:cNvPr>
          <p:cNvSpPr txBox="1"/>
          <p:nvPr/>
        </p:nvSpPr>
        <p:spPr>
          <a:xfrm>
            <a:off x="107504" y="2890391"/>
            <a:ext cx="8640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/>
              <a:t>By pairing functional ingredients,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/>
              <a:t>achieve even greater effectiveness.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F6D510-AF40-9DA7-7FFF-052775BA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F89D80A-05CE-4F3B-B4D9-4791EA22B0A6}" type="slidenum">
              <a:rPr lang="en-US" altLang="ja-JP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ja-JP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FA4A7B2-61EE-ECF0-1E85-95A98E41ECE0}"/>
              </a:ext>
            </a:extLst>
          </p:cNvPr>
          <p:cNvSpPr/>
          <p:nvPr/>
        </p:nvSpPr>
        <p:spPr>
          <a:xfrm>
            <a:off x="1187624" y="1628800"/>
            <a:ext cx="6048451" cy="707886"/>
          </a:xfrm>
          <a:prstGeom prst="rect">
            <a:avLst/>
          </a:prstGeom>
          <a:solidFill>
            <a:srgbClr val="0000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ja-JP" sz="4000" b="1" dirty="0">
                <a:ln/>
                <a:solidFill>
                  <a:schemeClr val="accent4"/>
                </a:solidFill>
              </a:rPr>
              <a:t>Functional Food Pairing</a:t>
            </a:r>
            <a:endParaRPr lang="ja-JP" altLang="en-US" sz="4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A860D-BD9C-1F11-CB1F-D0A584E81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/>
        </p:blipFill>
        <p:spPr bwMode="auto">
          <a:xfrm>
            <a:off x="7452503" y="21682"/>
            <a:ext cx="1668637" cy="6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4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D0C6549-758B-9A5C-98CF-15CBD7DB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0B9852-626A-35EF-1A14-68EF58C47970}"/>
              </a:ext>
            </a:extLst>
          </p:cNvPr>
          <p:cNvSpPr txBox="1"/>
          <p:nvPr/>
        </p:nvSpPr>
        <p:spPr>
          <a:xfrm>
            <a:off x="899592" y="2564904"/>
            <a:ext cx="6768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/>
              <a:t>Thank you for your attention.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5914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8C0C2-ADEE-F79E-FDB0-50118326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4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kumimoji="1"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Phytopharma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Co.,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Ltd.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9F8B6D-DBFD-C06C-B59D-3DBF61CC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263830" cy="5159601"/>
          </a:xfrm>
        </p:spPr>
        <p:txBody>
          <a:bodyPr>
            <a:noAutofit/>
          </a:bodyPr>
          <a:lstStyle/>
          <a:p>
            <a:r>
              <a:rPr lang="en-US" altLang="ja-JP" sz="2400" dirty="0" err="1"/>
              <a:t>Phytopharma</a:t>
            </a:r>
            <a:r>
              <a:rPr lang="en-US" altLang="ja-JP" sz="2400" dirty="0"/>
              <a:t> Co., Ltd. has been manufacturing and selling plant-derived functional food and cosmetic ingredients both domestically and internationally for over 23 years.</a:t>
            </a:r>
          </a:p>
          <a:p>
            <a:endParaRPr lang="en-US" altLang="ja-JP" sz="2400" dirty="0"/>
          </a:p>
          <a:p>
            <a:r>
              <a:rPr lang="en-US" altLang="ja-JP" sz="2400" dirty="0"/>
              <a:t>By partnering with overseas raw material suppliers and sharing our technical know-how, we are working to develop high-quality, safe new products for customers around the world.</a:t>
            </a:r>
          </a:p>
          <a:p>
            <a:endParaRPr lang="en-US" altLang="ja-JP" sz="2400" dirty="0"/>
          </a:p>
          <a:p>
            <a:r>
              <a:rPr lang="en-US" altLang="ja-JP" sz="2400" dirty="0"/>
              <a:t>We also work on the functionality of ingredients and the development of supplement formulations, and conduct joint research with universities and other research institutions to obtain scientific evidence.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BE99DF-9183-285E-F9BE-5779EDE2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2D2B9-4E28-4A34-AD9C-9B966D0A202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B2ED4B-4510-D3C9-5B22-7831DE88E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/>
        </p:blipFill>
        <p:spPr bwMode="auto">
          <a:xfrm>
            <a:off x="7452503" y="21682"/>
            <a:ext cx="1668637" cy="6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7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E5378-DEDE-6539-F20D-1F4A5160C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/>
        </p:blipFill>
        <p:spPr bwMode="auto">
          <a:xfrm>
            <a:off x="7452503" y="21682"/>
            <a:ext cx="1668637" cy="6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B5E9B98-3F60-8E8F-6376-0461A4CB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854"/>
              </p:ext>
            </p:extLst>
          </p:nvPr>
        </p:nvGraphicFramePr>
        <p:xfrm>
          <a:off x="179513" y="332656"/>
          <a:ext cx="8784975" cy="6308748"/>
        </p:xfrm>
        <a:graphic>
          <a:graphicData uri="http://schemas.openxmlformats.org/drawingml/2006/table">
            <a:tbl>
              <a:tblPr firstRow="1" firstCol="1" bandRow="1"/>
              <a:tblGrid>
                <a:gridCol w="2736303">
                  <a:extLst>
                    <a:ext uri="{9D8B030D-6E8A-4147-A177-3AD203B41FA5}">
                      <a16:colId xmlns:a16="http://schemas.microsoft.com/office/drawing/2014/main" val="231913052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565154679"/>
                    </a:ext>
                  </a:extLst>
                </a:gridCol>
                <a:gridCol w="1024528">
                  <a:extLst>
                    <a:ext uri="{9D8B030D-6E8A-4147-A177-3AD203B41FA5}">
                      <a16:colId xmlns:a16="http://schemas.microsoft.com/office/drawing/2014/main" val="721057773"/>
                    </a:ext>
                  </a:extLst>
                </a:gridCol>
                <a:gridCol w="2503864">
                  <a:extLst>
                    <a:ext uri="{9D8B030D-6E8A-4147-A177-3AD203B41FA5}">
                      <a16:colId xmlns:a16="http://schemas.microsoft.com/office/drawing/2014/main" val="4046093636"/>
                    </a:ext>
                  </a:extLst>
                </a:gridCol>
              </a:tblGrid>
              <a:tr h="17969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Item</a:t>
                      </a:r>
                      <a:endParaRPr lang="ja-JP" sz="1200" b="1" kern="100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Product Specifications</a:t>
                      </a:r>
                      <a:endParaRPr lang="ja-JP" sz="1200" b="1" kern="100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kern="100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Origin</a:t>
                      </a:r>
                      <a:endParaRPr lang="ja-JP" sz="1200" b="1" kern="100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kern="100" dirty="0">
                          <a:solidFill>
                            <a:schemeClr val="bg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Biological Function</a:t>
                      </a:r>
                      <a:endParaRPr lang="ja-JP" sz="1200" b="1" kern="100" dirty="0">
                        <a:solidFill>
                          <a:schemeClr val="bg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89989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Bilberry Extract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Anthocyanin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36 %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Anthocyanidin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25 %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Wild Blueberry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Eye care, blood flow, beautiful skin, antioxidant, cold sensitivity,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027544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Black soybean Hull Extract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Anthocyanin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25 %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Black soybean</a:t>
                      </a:r>
                      <a:endParaRPr 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Eye care, liver, blood flow, whitening, antioxidant, swelling</a:t>
                      </a:r>
                      <a:endParaRPr 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70822"/>
                  </a:ext>
                </a:extLst>
              </a:tr>
              <a:tr h="539071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Sesamin-90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Sesamin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90 %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Sesame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Liver, lipid metabolism, cholesterol, high blood pressure, cancer prevention, hangover prevention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413780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Marigold pigment oil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Lutein Zeaxanthin</a:t>
                      </a:r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】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Lutein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20 %, Zeaxanthin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0.8 %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Marigold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Eye care, skin care, antioxidant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139519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Milk thistle Extract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Silymarin</a:t>
                      </a:r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】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Silymarin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70 %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Milk thistle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Liver, beautiful skin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514079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Phosphatidylserine-50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Phosphatidylserine</a:t>
                      </a:r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】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Phosphatidylserine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50 %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Soybean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Brain function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013770"/>
                  </a:ext>
                </a:extLst>
              </a:tr>
              <a:tr h="539071"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Tocotrienol </a:t>
                      </a:r>
                      <a:r>
                        <a:rPr lang="en-US" sz="1600" b="1" kern="100" dirty="0">
                          <a:effectLst/>
                          <a:latin typeface="Symbol" panose="05050102010706020507" pitchFamily="18" charset="2"/>
                          <a:ea typeface="+mj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-rich T3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Tocotrienol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65 %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Tocopherol + Tocotrienol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92 %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kern="100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Oil palm</a:t>
                      </a:r>
                      <a:endParaRPr kumimoji="1" lang="en-US" altLang="ja-JP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Arteriosclerosis, cholesterol, high blood </a:t>
                      </a:r>
                      <a:r>
                        <a:rPr lang="en-US" altLang="ja-JP" sz="1200" kern="1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pressure,anti</a:t>
                      </a:r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-cancer, allergy suppression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384194"/>
                  </a:ext>
                </a:extLst>
              </a:tr>
              <a:tr h="183210">
                <a:tc>
                  <a:txBody>
                    <a:bodyPr/>
                    <a:lstStyle/>
                    <a:p>
                      <a:pPr algn="just"/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573031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CoenzymeQ10</a:t>
                      </a:r>
                      <a:endParaRPr lang="ja-JP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CoenzymeQ10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98 %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kern="100" dirty="0">
                          <a:solidFill>
                            <a:srgbClr val="2C1DEB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Microbial fermentation</a:t>
                      </a:r>
                      <a:endParaRPr lang="ja-JP" altLang="en-US" sz="1200" b="1" kern="100" dirty="0">
                        <a:solidFill>
                          <a:srgbClr val="2C1DEB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Beautiful skin, immunity, anti-aging, antioxidant, immunity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00979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Fish oil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en-US" sz="1600" b="1" kern="100" dirty="0">
                          <a:effectLst/>
                          <a:latin typeface="Symbol" panose="05050102010706020507" pitchFamily="18" charset="2"/>
                          <a:ea typeface="+mj-ea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】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EPA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36 %, DHA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26 %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Bonito, Sardines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Hyperlipidemia, brain function, antidepressant, anti-inflammatory</a:t>
                      </a:r>
                      <a:endParaRPr 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634202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Nicotinamide mononucleotide</a:t>
                      </a:r>
                      <a:endParaRPr lang="ja-JP" sz="1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en-US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NMN</a:t>
                      </a:r>
                      <a:r>
                        <a:rPr 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】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Nicotinamide mononucleotide </a:t>
                      </a:r>
                      <a:r>
                        <a:rPr 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98 %</a:t>
                      </a:r>
                      <a:endParaRPr lang="ja-JP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kern="100" dirty="0">
                          <a:solidFill>
                            <a:srgbClr val="2C1DEB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Microbial fermentation</a:t>
                      </a:r>
                      <a:endParaRPr lang="ja-JP" altLang="en-US" sz="1200" b="1" kern="100" dirty="0">
                        <a:solidFill>
                          <a:srgbClr val="2C1DEB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Anti-aging, exercise function, mitochondrial function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231722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5-aminolevulinic acid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en-US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5-ALA</a:t>
                      </a:r>
                      <a:r>
                        <a:rPr lang="ja-JP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】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5-aminolevulinic acid </a:t>
                      </a:r>
                      <a:r>
                        <a:rPr lang="ja-JP" alt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98 %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kern="100" dirty="0">
                          <a:solidFill>
                            <a:srgbClr val="2C1DEB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Microbial fermentation</a:t>
                      </a:r>
                      <a:endParaRPr lang="ja-JP" altLang="en-US" sz="1200" b="1" kern="100" dirty="0">
                        <a:solidFill>
                          <a:srgbClr val="2C1DEB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Anti-diabetic, fat burning, </a:t>
                      </a:r>
                    </a:p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beautiful skin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141687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Ergothioneine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en-US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EGT</a:t>
                      </a:r>
                      <a:r>
                        <a:rPr lang="ja-JP" altLang="ja-JP" sz="16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】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Ergothioneine </a:t>
                      </a:r>
                      <a:r>
                        <a:rPr lang="ja-JP" altLang="en-US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≧ </a:t>
                      </a:r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98 %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kern="100" dirty="0">
                          <a:solidFill>
                            <a:srgbClr val="2C1DEB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Microbial fermentation</a:t>
                      </a:r>
                      <a:endParaRPr lang="ja-JP" altLang="en-US" sz="1200" b="1" kern="100" dirty="0">
                        <a:solidFill>
                          <a:srgbClr val="2C1DEB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Antioxidant, neuroprotection, </a:t>
                      </a:r>
                    </a:p>
                    <a:p>
                      <a:pPr algn="ctr"/>
                      <a:r>
                        <a:rPr lang="en-US" altLang="ja-JP" sz="12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brain function</a:t>
                      </a:r>
                      <a:endParaRPr lang="ja-JP" altLang="en-US" sz="12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786853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6CB12A-738D-DB94-72E2-FDEE8414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972D2B9-4E28-4A34-AD9C-9B966D0A202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17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04AB07-C1B7-7D20-6E1E-F3A5DC7E7C18}"/>
              </a:ext>
            </a:extLst>
          </p:cNvPr>
          <p:cNvSpPr txBox="1"/>
          <p:nvPr/>
        </p:nvSpPr>
        <p:spPr>
          <a:xfrm>
            <a:off x="411610" y="6396335"/>
            <a:ext cx="21441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</a:rPr>
              <a:t>References: 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2022)</a:t>
            </a:r>
            <a:endParaRPr lang="ja-JP" altLang="en-US" sz="1200" dirty="0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203BE055-030B-0C90-E629-208CABAA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6858"/>
            <a:ext cx="8229600" cy="4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/>
              <a:t>Average life expectancy around the world</a:t>
            </a:r>
            <a:endParaRPr lang="ja-JP" altLang="en-US" sz="32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E6E923-8CE9-19BF-32F0-E48D5C58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21E77-2007-4CBC-B5DA-8172F681063B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F9EA1D-588F-0B44-268C-18904E081C06}"/>
              </a:ext>
            </a:extLst>
          </p:cNvPr>
          <p:cNvSpPr txBox="1"/>
          <p:nvPr/>
        </p:nvSpPr>
        <p:spPr>
          <a:xfrm>
            <a:off x="5020122" y="6309320"/>
            <a:ext cx="21441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YakuHanJP"/>
              </a:rPr>
              <a:t>References: </a:t>
            </a:r>
            <a:r>
              <a:rPr lang="en-US" altLang="ja-JP" sz="1400" b="0" i="0" dirty="0">
                <a:solidFill>
                  <a:srgbClr val="000000"/>
                </a:solidFill>
                <a:effectLst/>
                <a:latin typeface="YakuHanJP"/>
              </a:rPr>
              <a:t>WHO (2025)</a:t>
            </a:r>
            <a:endParaRPr lang="ja-JP" altLang="en-US" sz="14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3EC10AA8-6ACB-1C6B-8892-49C5BABE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80309"/>
              </p:ext>
            </p:extLst>
          </p:nvPr>
        </p:nvGraphicFramePr>
        <p:xfrm>
          <a:off x="4644008" y="1230424"/>
          <a:ext cx="4320480" cy="499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759">
                  <a:extLst>
                    <a:ext uri="{9D8B030D-6E8A-4147-A177-3AD203B41FA5}">
                      <a16:colId xmlns:a16="http://schemas.microsoft.com/office/drawing/2014/main" val="3778610459"/>
                    </a:ext>
                  </a:extLst>
                </a:gridCol>
                <a:gridCol w="1809804">
                  <a:extLst>
                    <a:ext uri="{9D8B030D-6E8A-4147-A177-3AD203B41FA5}">
                      <a16:colId xmlns:a16="http://schemas.microsoft.com/office/drawing/2014/main" val="2949472550"/>
                    </a:ext>
                  </a:extLst>
                </a:gridCol>
                <a:gridCol w="1410917">
                  <a:extLst>
                    <a:ext uri="{9D8B030D-6E8A-4147-A177-3AD203B41FA5}">
                      <a16:colId xmlns:a16="http://schemas.microsoft.com/office/drawing/2014/main" val="4147139877"/>
                    </a:ext>
                  </a:extLst>
                </a:gridCol>
              </a:tblGrid>
              <a:tr h="5299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Ranking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Country name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Average life expectancy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06606"/>
                  </a:ext>
                </a:extLst>
              </a:tr>
              <a:tr h="2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rgbClr val="0000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endParaRPr lang="en-US" altLang="ja-JP" sz="1600" b="1" i="0" u="none" strike="noStrike" dirty="0">
                        <a:solidFill>
                          <a:srgbClr val="0000FF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rgbClr val="0000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Japan</a:t>
                      </a:r>
                      <a:endParaRPr lang="ja-JP" alt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rgbClr val="0000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84.46</a:t>
                      </a:r>
                      <a:endParaRPr lang="en-US" altLang="ja-JP" sz="1600" b="1" i="0" u="none" strike="noStrike" dirty="0">
                        <a:solidFill>
                          <a:srgbClr val="0000FF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30836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Singapore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83.86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3"/>
                  </a:ext>
                </a:extLst>
              </a:tr>
              <a:tr h="2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South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Korea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83.80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4144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Switzerland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83.33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01262"/>
                  </a:ext>
                </a:extLst>
              </a:tr>
              <a:tr h="2823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Australia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83.10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4627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Norway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82.88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55055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Luxembourg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82.78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04472"/>
                  </a:ext>
                </a:extLst>
              </a:tr>
              <a:tr h="32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Spain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82.66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56560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Sweden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82.66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701803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Iceland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82.58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961799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63295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133</a:t>
                      </a: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India</a:t>
                      </a:r>
                      <a:endParaRPr lang="ja-JP" alt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67.50</a:t>
                      </a: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9044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2438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Lesotho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51.48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37869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69014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Average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71.40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17202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537F470-9E45-158D-82E8-4251359D1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08571"/>
              </p:ext>
            </p:extLst>
          </p:nvPr>
        </p:nvGraphicFramePr>
        <p:xfrm>
          <a:off x="179512" y="1242474"/>
          <a:ext cx="4392488" cy="499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88">
                  <a:extLst>
                    <a:ext uri="{9D8B030D-6E8A-4147-A177-3AD203B41FA5}">
                      <a16:colId xmlns:a16="http://schemas.microsoft.com/office/drawing/2014/main" val="3778610459"/>
                    </a:ext>
                  </a:extLst>
                </a:gridCol>
                <a:gridCol w="1839967">
                  <a:extLst>
                    <a:ext uri="{9D8B030D-6E8A-4147-A177-3AD203B41FA5}">
                      <a16:colId xmlns:a16="http://schemas.microsoft.com/office/drawing/2014/main" val="2949472550"/>
                    </a:ext>
                  </a:extLst>
                </a:gridCol>
                <a:gridCol w="1434433">
                  <a:extLst>
                    <a:ext uri="{9D8B030D-6E8A-4147-A177-3AD203B41FA5}">
                      <a16:colId xmlns:a16="http://schemas.microsoft.com/office/drawing/2014/main" val="4147139877"/>
                    </a:ext>
                  </a:extLst>
                </a:gridCol>
              </a:tblGrid>
              <a:tr h="52996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Ranking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Country name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Average life expectancy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06606"/>
                  </a:ext>
                </a:extLst>
              </a:tr>
              <a:tr h="2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rgbClr val="0000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endParaRPr lang="en-US" altLang="ja-JP" sz="1600" b="1" i="0" u="none" strike="noStrike" dirty="0">
                        <a:solidFill>
                          <a:srgbClr val="0000FF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rgbClr val="0000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Japan</a:t>
                      </a:r>
                      <a:endParaRPr lang="ja-JP" alt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rgbClr val="0000FF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84.3</a:t>
                      </a:r>
                      <a:endParaRPr lang="en-US" altLang="ja-JP" sz="1600" b="1" i="0" u="none" strike="noStrike" dirty="0">
                        <a:solidFill>
                          <a:srgbClr val="0000FF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30836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Switzerland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3"/>
                  </a:ext>
                </a:extLst>
              </a:tr>
              <a:tr h="2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South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Korea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83.3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4144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Singapore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83.2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01262"/>
                  </a:ext>
                </a:extLst>
              </a:tr>
              <a:tr h="2823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Spain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83.2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4627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Cyprus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55055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Australia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04472"/>
                  </a:ext>
                </a:extLst>
              </a:tr>
              <a:tr h="32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Italy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83.0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56560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Israel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82.6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701803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Norway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82.6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961799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67464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117</a:t>
                      </a: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India</a:t>
                      </a:r>
                      <a:endParaRPr lang="ja-JP" alt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70.8</a:t>
                      </a: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2438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1044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Lesotho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50.7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37869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4620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Average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174299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262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73.0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74299" marR="7262" marT="7262" marB="0" anchor="ctr">
                    <a:solidFill>
                      <a:srgbClr val="FFC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1720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E4B4BF90-C1F2-2CA3-C6AF-EDE4C6157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/>
        </p:blipFill>
        <p:spPr bwMode="auto">
          <a:xfrm>
            <a:off x="7452503" y="21682"/>
            <a:ext cx="1668637" cy="6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036BFE-ECA9-7C9A-33F2-FBE75902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/>
        </p:blipFill>
        <p:spPr bwMode="auto">
          <a:xfrm>
            <a:off x="7452503" y="21682"/>
            <a:ext cx="1668637" cy="6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676306"/>
              </p:ext>
            </p:extLst>
          </p:nvPr>
        </p:nvGraphicFramePr>
        <p:xfrm>
          <a:off x="899592" y="864071"/>
          <a:ext cx="7272808" cy="594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7187630" y="3650158"/>
            <a:ext cx="1152475" cy="3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en-US" altLang="ja-JP" b="1" dirty="0">
                <a:solidFill>
                  <a:srgbClr val="0000FF"/>
                </a:solidFill>
                <a:latin typeface="ＭＳ Ｐゴシック" pitchFamily="50" charset="-128"/>
              </a:rPr>
              <a:t>1935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7198743" y="3276724"/>
            <a:ext cx="14287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en-US" altLang="ja-JP" b="1" dirty="0">
                <a:solidFill>
                  <a:srgbClr val="0000FF"/>
                </a:solidFill>
                <a:latin typeface="ＭＳ Ｐゴシック" pitchFamily="50" charset="-128"/>
              </a:rPr>
              <a:t>1947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7260655" y="2210296"/>
            <a:ext cx="10810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en-US" altLang="ja-JP" b="1" dirty="0">
                <a:solidFill>
                  <a:srgbClr val="0000FF"/>
                </a:solidFill>
                <a:latin typeface="ＭＳ Ｐゴシック" pitchFamily="50" charset="-128"/>
              </a:rPr>
              <a:t>1965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288560" y="1584151"/>
            <a:ext cx="10810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en-US" altLang="ja-JP" b="1" dirty="0">
                <a:solidFill>
                  <a:srgbClr val="0000FF"/>
                </a:solidFill>
                <a:latin typeface="ＭＳ Ｐゴシック" pitchFamily="50" charset="-128"/>
              </a:rPr>
              <a:t>1999</a:t>
            </a:r>
            <a:endParaRPr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33456" y="5371562"/>
            <a:ext cx="5309847" cy="686454"/>
            <a:chOff x="2078" y="2836"/>
            <a:chExt cx="2742" cy="692"/>
          </a:xfrm>
        </p:grpSpPr>
        <p:sp>
          <p:nvSpPr>
            <p:cNvPr id="2083" name="AutoShape 14"/>
            <p:cNvSpPr>
              <a:spLocks noChangeArrowheads="1"/>
            </p:cNvSpPr>
            <p:nvPr/>
          </p:nvSpPr>
          <p:spPr bwMode="auto">
            <a:xfrm>
              <a:off x="2078" y="2836"/>
              <a:ext cx="2742" cy="657"/>
            </a:xfrm>
            <a:prstGeom prst="wedgeRoundRectCallout">
              <a:avLst>
                <a:gd name="adj1" fmla="val 25248"/>
                <a:gd name="adj2" fmla="val -228666"/>
                <a:gd name="adj3" fmla="val 16667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/>
            </a:p>
          </p:txBody>
        </p:sp>
        <p:sp>
          <p:nvSpPr>
            <p:cNvPr id="2084" name="Text Box 15"/>
            <p:cNvSpPr txBox="1">
              <a:spLocks noChangeArrowheads="1"/>
            </p:cNvSpPr>
            <p:nvPr/>
          </p:nvSpPr>
          <p:spPr bwMode="auto">
            <a:xfrm>
              <a:off x="2127" y="2938"/>
              <a:ext cx="264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chemeClr val="bg1"/>
                  </a:solidFill>
                </a:rPr>
                <a:t>Mortality rates for children up to age two are high due </a:t>
              </a:r>
            </a:p>
            <a:p>
              <a:pPr algn="ctr"/>
              <a:r>
                <a:rPr lang="en-US" altLang="ja-JP" sz="1600" dirty="0">
                  <a:solidFill>
                    <a:schemeClr val="bg1"/>
                  </a:solidFill>
                </a:rPr>
                <a:t>to malnutrition and infectious diseases !</a:t>
              </a:r>
            </a:p>
          </p:txBody>
        </p:sp>
      </p:grp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467544" y="125636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600" dirty="0">
                <a:solidFill>
                  <a:schemeClr val="tx2"/>
                </a:solidFill>
              </a:rPr>
              <a:t>Changes in the average life expectancy of Japanese people</a:t>
            </a:r>
            <a:endParaRPr lang="ja-JP" altLang="en-US" sz="3600" dirty="0">
              <a:solidFill>
                <a:schemeClr val="tx2"/>
              </a:solidFill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092280" y="4010198"/>
            <a:ext cx="887785" cy="3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/>
            <a:r>
              <a:rPr lang="en-US" altLang="ja-JP" b="1" dirty="0">
                <a:solidFill>
                  <a:srgbClr val="0000FF"/>
                </a:solidFill>
                <a:latin typeface="ＭＳ Ｐゴシック" pitchFamily="50" charset="-128"/>
              </a:rPr>
              <a:t>1912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BC602B02-6D42-E132-B1A8-A1B26A08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9D80A-05CE-4F3B-B4D9-4791EA22B0A6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6F0EE18-7B45-A457-A333-0C6C855F9E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0575"/>
          <a:stretch>
            <a:fillRect/>
          </a:stretch>
        </p:blipFill>
        <p:spPr>
          <a:xfrm>
            <a:off x="148323" y="1062198"/>
            <a:ext cx="4113836" cy="38380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F120BD-0BA3-B364-7CEC-79442ABE85A5}"/>
              </a:ext>
            </a:extLst>
          </p:cNvPr>
          <p:cNvSpPr txBox="1"/>
          <p:nvPr/>
        </p:nvSpPr>
        <p:spPr>
          <a:xfrm>
            <a:off x="1062353" y="2420888"/>
            <a:ext cx="5309847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FFFF99"/>
                </a:solidFill>
              </a:rPr>
              <a:t>Development of agricultural technology and improvement of public health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2E493D2-A5A9-F922-BDD5-A7CED7AAC389}"/>
              </a:ext>
            </a:extLst>
          </p:cNvPr>
          <p:cNvCxnSpPr>
            <a:cxnSpLocks/>
          </p:cNvCxnSpPr>
          <p:nvPr/>
        </p:nvCxnSpPr>
        <p:spPr>
          <a:xfrm flipV="1">
            <a:off x="7164288" y="1437356"/>
            <a:ext cx="504056" cy="60306"/>
          </a:xfrm>
          <a:prstGeom prst="line">
            <a:avLst/>
          </a:prstGeom>
          <a:ln w="666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矢印: 右 17">
            <a:extLst>
              <a:ext uri="{FF2B5EF4-FFF2-40B4-BE49-F238E27FC236}">
                <a16:creationId xmlns:a16="http://schemas.microsoft.com/office/drawing/2014/main" id="{482ACD53-0EBF-6F78-8B0A-5E2580E176F3}"/>
              </a:ext>
            </a:extLst>
          </p:cNvPr>
          <p:cNvSpPr/>
          <p:nvPr/>
        </p:nvSpPr>
        <p:spPr>
          <a:xfrm rot="3027195">
            <a:off x="6110113" y="3399724"/>
            <a:ext cx="952193" cy="173049"/>
          </a:xfrm>
          <a:prstGeom prst="rightArrow">
            <a:avLst/>
          </a:prstGeom>
          <a:solidFill>
            <a:schemeClr val="tx1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0F1342-E6C8-BB5E-0FB3-C44EB4FD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9D80A-05CE-4F3B-B4D9-4791EA22B0A6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B67DB29-D6A4-B4D8-3312-D9F2C8FDF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b="11167"/>
          <a:stretch>
            <a:fillRect/>
          </a:stretch>
        </p:blipFill>
        <p:spPr>
          <a:xfrm>
            <a:off x="-6059" y="1638092"/>
            <a:ext cx="9144000" cy="4239180"/>
          </a:xfrm>
          <a:prstGeom prst="rect">
            <a:avLst/>
          </a:prstGeom>
        </p:spPr>
      </p:pic>
      <p:grpSp>
        <p:nvGrpSpPr>
          <p:cNvPr id="6" name="Group 24">
            <a:extLst>
              <a:ext uri="{FF2B5EF4-FFF2-40B4-BE49-F238E27FC236}">
                <a16:creationId xmlns:a16="http://schemas.microsoft.com/office/drawing/2014/main" id="{E60488AE-87EC-8C4D-16EF-3039181AC2FA}"/>
              </a:ext>
            </a:extLst>
          </p:cNvPr>
          <p:cNvGrpSpPr>
            <a:grpSpLocks/>
          </p:cNvGrpSpPr>
          <p:nvPr/>
        </p:nvGrpSpPr>
        <p:grpSpPr bwMode="auto">
          <a:xfrm>
            <a:off x="461271" y="2126092"/>
            <a:ext cx="8431810" cy="1585997"/>
            <a:chOff x="5242" y="9054"/>
            <a:chExt cx="6795" cy="933"/>
          </a:xfrm>
        </p:grpSpPr>
        <p:sp>
          <p:nvSpPr>
            <p:cNvPr id="7" name="AutoShape 27">
              <a:extLst>
                <a:ext uri="{FF2B5EF4-FFF2-40B4-BE49-F238E27FC236}">
                  <a16:creationId xmlns:a16="http://schemas.microsoft.com/office/drawing/2014/main" id="{33149E6C-1D01-F7F0-75FF-C39A5149F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9679"/>
              <a:ext cx="143" cy="308"/>
            </a:xfrm>
            <a:prstGeom prst="upDownArrow">
              <a:avLst>
                <a:gd name="adj1" fmla="val 50000"/>
                <a:gd name="adj2" fmla="val 58601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lIns="74295" tIns="8890" rIns="74295" bIns="8890"/>
            <a:lstStyle/>
            <a:p>
              <a:endParaRPr lang="ja-JP" altLang="en-US"/>
            </a:p>
          </p:txBody>
        </p:sp>
        <p:sp>
          <p:nvSpPr>
            <p:cNvPr id="8" name="Text Box 28">
              <a:extLst>
                <a:ext uri="{FF2B5EF4-FFF2-40B4-BE49-F238E27FC236}">
                  <a16:creationId xmlns:a16="http://schemas.microsoft.com/office/drawing/2014/main" id="{6AC16103-3332-4832-9BE4-B150B33F7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2" y="9459"/>
              <a:ext cx="7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/>
              <a:r>
                <a:rPr lang="en-US" altLang="ja-JP" sz="2000" b="1" dirty="0">
                  <a:solidFill>
                    <a:srgbClr val="0D57FB"/>
                  </a:solidFill>
                  <a:latin typeface="ＭＳ ゴシック" pitchFamily="49" charset="-128"/>
                </a:rPr>
                <a:t>8.67</a:t>
              </a:r>
              <a:endParaRPr lang="ja-JP" altLang="ja-JP" sz="2000" dirty="0">
                <a:solidFill>
                  <a:srgbClr val="0D57FB"/>
                </a:solidFill>
              </a:endParaRPr>
            </a:p>
          </p:txBody>
        </p:sp>
        <p:sp>
          <p:nvSpPr>
            <p:cNvPr id="9" name="AutoShape 29">
              <a:extLst>
                <a:ext uri="{FF2B5EF4-FFF2-40B4-BE49-F238E27FC236}">
                  <a16:creationId xmlns:a16="http://schemas.microsoft.com/office/drawing/2014/main" id="{50B749FB-346C-3FB1-D49D-54E47D71B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" y="9534"/>
              <a:ext cx="143" cy="380"/>
            </a:xfrm>
            <a:prstGeom prst="upDownArrow">
              <a:avLst>
                <a:gd name="adj1" fmla="val 50000"/>
                <a:gd name="adj2" fmla="val 58601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lIns="74295" tIns="8890" rIns="74295" bIns="8890"/>
            <a:lstStyle/>
            <a:p>
              <a:endParaRPr lang="ja-JP" altLang="en-US"/>
            </a:p>
          </p:txBody>
        </p: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CF2CB25E-7C05-2EBC-072B-E1434B81F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5" y="9347"/>
              <a:ext cx="73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/>
              <a:r>
                <a:rPr lang="en-US" altLang="ja-JP" sz="2000" b="1" dirty="0">
                  <a:solidFill>
                    <a:srgbClr val="0D57FB"/>
                  </a:solidFill>
                  <a:latin typeface="ＭＳ ゴシック" pitchFamily="49" charset="-128"/>
                </a:rPr>
                <a:t>8.48</a:t>
              </a:r>
              <a:endParaRPr lang="ja-JP" altLang="ja-JP" sz="2000" dirty="0">
                <a:solidFill>
                  <a:srgbClr val="0D57FB"/>
                </a:solidFill>
              </a:endParaRPr>
            </a:p>
          </p:txBody>
        </p:sp>
        <p:sp>
          <p:nvSpPr>
            <p:cNvPr id="11" name="AutoShape 31">
              <a:extLst>
                <a:ext uri="{FF2B5EF4-FFF2-40B4-BE49-F238E27FC236}">
                  <a16:creationId xmlns:a16="http://schemas.microsoft.com/office/drawing/2014/main" id="{ED52B4F7-9D17-3537-3CB6-D88A88041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" y="9379"/>
              <a:ext cx="143" cy="528"/>
            </a:xfrm>
            <a:prstGeom prst="upDownArrow">
              <a:avLst>
                <a:gd name="adj1" fmla="val 50000"/>
                <a:gd name="adj2" fmla="val 78462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lIns="74295" tIns="8890" rIns="74295" bIns="8890"/>
            <a:lstStyle/>
            <a:p>
              <a:endParaRPr lang="ja-JP" altLang="en-US"/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75D1F79C-D5B6-750F-A657-974B32FA5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" y="9179"/>
              <a:ext cx="73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/>
              <a:r>
                <a:rPr lang="en-US" altLang="ja-JP" sz="2000" b="1" dirty="0">
                  <a:solidFill>
                    <a:srgbClr val="0D57FB"/>
                  </a:solidFill>
                  <a:latin typeface="ＭＳ ゴシック" pitchFamily="49" charset="-128"/>
                </a:rPr>
                <a:t>12.28</a:t>
              </a:r>
              <a:endParaRPr lang="ja-JP" altLang="ja-JP" sz="2000" dirty="0">
                <a:solidFill>
                  <a:srgbClr val="0D57FB"/>
                </a:solidFill>
              </a:endParaRPr>
            </a:p>
          </p:txBody>
        </p:sp>
        <p:sp>
          <p:nvSpPr>
            <p:cNvPr id="13" name="AutoShape 33">
              <a:extLst>
                <a:ext uri="{FF2B5EF4-FFF2-40B4-BE49-F238E27FC236}">
                  <a16:creationId xmlns:a16="http://schemas.microsoft.com/office/drawing/2014/main" id="{9BB3988B-B59A-17F2-8E94-45596163B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9" y="9301"/>
              <a:ext cx="143" cy="508"/>
            </a:xfrm>
            <a:prstGeom prst="upDownArrow">
              <a:avLst>
                <a:gd name="adj1" fmla="val 50000"/>
                <a:gd name="adj2" fmla="val 88112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eaVert" lIns="74295" tIns="8890" rIns="74295" bIns="8890"/>
            <a:lstStyle/>
            <a:p>
              <a:endParaRPr lang="ja-JP" altLang="en-US"/>
            </a:p>
          </p:txBody>
        </p: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83934A7B-C1D3-AB7D-C067-0077810A5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4" y="9054"/>
              <a:ext cx="7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/>
              <a:r>
                <a:rPr lang="en-US" altLang="ja-JP" sz="2000" b="1" dirty="0">
                  <a:solidFill>
                    <a:srgbClr val="0D57FB"/>
                  </a:solidFill>
                  <a:latin typeface="ＭＳ ゴシック" pitchFamily="49" charset="-128"/>
                </a:rPr>
                <a:t>11.64</a:t>
              </a:r>
              <a:endParaRPr lang="ja-JP" altLang="ja-JP" sz="2000" dirty="0">
                <a:solidFill>
                  <a:srgbClr val="0D57FB"/>
                </a:solidFill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788F351-2A02-61B1-6ADA-0D76C55340B7}"/>
              </a:ext>
            </a:extLst>
          </p:cNvPr>
          <p:cNvGrpSpPr/>
          <p:nvPr/>
        </p:nvGrpSpPr>
        <p:grpSpPr>
          <a:xfrm>
            <a:off x="747446" y="2545272"/>
            <a:ext cx="7640979" cy="1177367"/>
            <a:chOff x="892195" y="3093507"/>
            <a:chExt cx="7640979" cy="117736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4B2C44A2-E112-AF97-6CFD-4FB813A1A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195" y="3545186"/>
              <a:ext cx="2958738" cy="725688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4A1FCEC5-A7BC-1B07-1B97-A478A63DF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5431" y="3093507"/>
              <a:ext cx="3257743" cy="956653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角丸四角形 19">
            <a:extLst>
              <a:ext uri="{FF2B5EF4-FFF2-40B4-BE49-F238E27FC236}">
                <a16:creationId xmlns:a16="http://schemas.microsoft.com/office/drawing/2014/main" id="{2068DF1C-550A-B126-3B6B-63380570CE7D}"/>
              </a:ext>
            </a:extLst>
          </p:cNvPr>
          <p:cNvSpPr/>
          <p:nvPr/>
        </p:nvSpPr>
        <p:spPr>
          <a:xfrm>
            <a:off x="778190" y="692622"/>
            <a:ext cx="7682242" cy="79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2D5BA3B2-7BC5-46CB-40E8-07173302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0" y="691034"/>
            <a:ext cx="768224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800" dirty="0"/>
              <a:t>Trends in average life expectancy and healthy life expectancy of Japanese people</a:t>
            </a:r>
            <a:endParaRPr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2C0739-6B9B-7185-34A2-C18DD6323070}"/>
              </a:ext>
            </a:extLst>
          </p:cNvPr>
          <p:cNvSpPr txBox="1"/>
          <p:nvPr/>
        </p:nvSpPr>
        <p:spPr>
          <a:xfrm>
            <a:off x="2425860" y="1619507"/>
            <a:ext cx="17140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life expectancy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7FA991-90CD-F803-590B-0D74DF5EA3DA}"/>
              </a:ext>
            </a:extLst>
          </p:cNvPr>
          <p:cNvSpPr txBox="1"/>
          <p:nvPr/>
        </p:nvSpPr>
        <p:spPr>
          <a:xfrm>
            <a:off x="5059430" y="1628799"/>
            <a:ext cx="25585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healthy life expectancy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C1DBF5E-1C76-0C62-8659-D1677965E8B0}"/>
              </a:ext>
            </a:extLst>
          </p:cNvPr>
          <p:cNvGrpSpPr/>
          <p:nvPr/>
        </p:nvGrpSpPr>
        <p:grpSpPr>
          <a:xfrm>
            <a:off x="2123728" y="1739137"/>
            <a:ext cx="360040" cy="122312"/>
            <a:chOff x="611560" y="1279806"/>
            <a:chExt cx="360040" cy="122312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3C0CD969-14C4-A51B-7B52-7B0F45FAD9CB}"/>
                </a:ext>
              </a:extLst>
            </p:cNvPr>
            <p:cNvCxnSpPr>
              <a:cxnSpLocks/>
            </p:cNvCxnSpPr>
            <p:nvPr/>
          </p:nvCxnSpPr>
          <p:spPr>
            <a:xfrm>
              <a:off x="611560" y="1350060"/>
              <a:ext cx="360040" cy="0"/>
            </a:xfrm>
            <a:prstGeom prst="line">
              <a:avLst/>
            </a:prstGeom>
            <a:ln w="5715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ひし形 25">
              <a:extLst>
                <a:ext uri="{FF2B5EF4-FFF2-40B4-BE49-F238E27FC236}">
                  <a16:creationId xmlns:a16="http://schemas.microsoft.com/office/drawing/2014/main" id="{569B1F10-85E3-B97B-1FE9-CF843993DC7C}"/>
                </a:ext>
              </a:extLst>
            </p:cNvPr>
            <p:cNvSpPr/>
            <p:nvPr/>
          </p:nvSpPr>
          <p:spPr>
            <a:xfrm>
              <a:off x="711278" y="1279806"/>
              <a:ext cx="144016" cy="122312"/>
            </a:xfrm>
            <a:prstGeom prst="diamond">
              <a:avLst/>
            </a:prstGeom>
            <a:solidFill>
              <a:srgbClr val="3333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A872BD5-FB06-3510-9ADA-B50E2491C3F4}"/>
              </a:ext>
            </a:extLst>
          </p:cNvPr>
          <p:cNvSpPr txBox="1"/>
          <p:nvPr/>
        </p:nvSpPr>
        <p:spPr>
          <a:xfrm>
            <a:off x="1907704" y="2060847"/>
            <a:ext cx="849996" cy="369332"/>
          </a:xfrm>
          <a:prstGeom prst="rect">
            <a:avLst/>
          </a:prstGeom>
          <a:solidFill>
            <a:srgbClr val="BCE29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MALE</a:t>
            </a:r>
            <a:endParaRPr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651AB0-6A72-3164-37A6-C97C75DBFBF6}"/>
              </a:ext>
            </a:extLst>
          </p:cNvPr>
          <p:cNvSpPr txBox="1"/>
          <p:nvPr/>
        </p:nvSpPr>
        <p:spPr>
          <a:xfrm>
            <a:off x="6314291" y="2060847"/>
            <a:ext cx="1171627" cy="369332"/>
          </a:xfrm>
          <a:prstGeom prst="rect">
            <a:avLst/>
          </a:prstGeom>
          <a:solidFill>
            <a:srgbClr val="BCE29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FEMALE</a:t>
            </a:r>
            <a:endParaRPr lang="ja-JP" altLang="en-US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EAB6ADD-065C-8FB9-02EC-E2DAF59BFEC2}"/>
              </a:ext>
            </a:extLst>
          </p:cNvPr>
          <p:cNvGrpSpPr/>
          <p:nvPr/>
        </p:nvGrpSpPr>
        <p:grpSpPr>
          <a:xfrm>
            <a:off x="48995" y="5395301"/>
            <a:ext cx="4077458" cy="369332"/>
            <a:chOff x="48995" y="5107270"/>
            <a:chExt cx="4077458" cy="369332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55446A6-B175-BA00-A21E-589CC0CB282E}"/>
                </a:ext>
              </a:extLst>
            </p:cNvPr>
            <p:cNvSpPr txBox="1"/>
            <p:nvPr/>
          </p:nvSpPr>
          <p:spPr>
            <a:xfrm rot="19059068">
              <a:off x="48995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2001</a:t>
              </a:r>
              <a:endParaRPr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FD36B42-3E7E-7AA1-BCBF-2010413404AD}"/>
                </a:ext>
              </a:extLst>
            </p:cNvPr>
            <p:cNvSpPr txBox="1"/>
            <p:nvPr/>
          </p:nvSpPr>
          <p:spPr>
            <a:xfrm rot="19059068">
              <a:off x="510061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2004</a:t>
              </a:r>
              <a:endParaRPr lang="ja-JP" altLang="en-US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CE752447-BDC8-80C5-281B-6F0475252217}"/>
                </a:ext>
              </a:extLst>
            </p:cNvPr>
            <p:cNvSpPr txBox="1"/>
            <p:nvPr/>
          </p:nvSpPr>
          <p:spPr>
            <a:xfrm rot="19059068">
              <a:off x="971127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2007</a:t>
              </a:r>
              <a:endParaRPr lang="ja-JP" altLang="en-US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B1C389F9-590D-C60A-82A8-94BF3D244A1B}"/>
                </a:ext>
              </a:extLst>
            </p:cNvPr>
            <p:cNvSpPr txBox="1"/>
            <p:nvPr/>
          </p:nvSpPr>
          <p:spPr>
            <a:xfrm rot="19059068">
              <a:off x="1432193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2010</a:t>
              </a:r>
              <a:endParaRPr lang="ja-JP" altLang="en-US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6C6EE342-A5E2-EAFA-51B8-2C148B19789F}"/>
                </a:ext>
              </a:extLst>
            </p:cNvPr>
            <p:cNvSpPr txBox="1"/>
            <p:nvPr/>
          </p:nvSpPr>
          <p:spPr>
            <a:xfrm rot="19059068">
              <a:off x="1893259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2013</a:t>
              </a:r>
              <a:endParaRPr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2CA8808-7B97-3167-9D30-FDB090B23E58}"/>
                </a:ext>
              </a:extLst>
            </p:cNvPr>
            <p:cNvSpPr txBox="1"/>
            <p:nvPr/>
          </p:nvSpPr>
          <p:spPr>
            <a:xfrm rot="19059068">
              <a:off x="2354325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2016</a:t>
              </a:r>
              <a:endParaRPr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3E0604E4-3110-FA24-1B7D-7765AAF76A89}"/>
                </a:ext>
              </a:extLst>
            </p:cNvPr>
            <p:cNvSpPr txBox="1"/>
            <p:nvPr/>
          </p:nvSpPr>
          <p:spPr>
            <a:xfrm rot="19059068">
              <a:off x="2815391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2019</a:t>
              </a:r>
              <a:endParaRPr lang="ja-JP" altLang="en-US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13CFA66-F970-49F2-4D96-5AFC6925BAB7}"/>
                </a:ext>
              </a:extLst>
            </p:cNvPr>
            <p:cNvSpPr txBox="1"/>
            <p:nvPr/>
          </p:nvSpPr>
          <p:spPr>
            <a:xfrm rot="19059068">
              <a:off x="3276457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2022</a:t>
              </a:r>
              <a:endParaRPr lang="ja-JP" altLang="en-US" dirty="0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F8180D35-EDCD-BEB7-F662-8577F8CE2F9B}"/>
              </a:ext>
            </a:extLst>
          </p:cNvPr>
          <p:cNvGrpSpPr/>
          <p:nvPr/>
        </p:nvGrpSpPr>
        <p:grpSpPr>
          <a:xfrm>
            <a:off x="4598998" y="5373215"/>
            <a:ext cx="4077458" cy="369332"/>
            <a:chOff x="48995" y="5107270"/>
            <a:chExt cx="4077458" cy="369332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C51B4428-45BC-8842-56D9-69ED87545D67}"/>
                </a:ext>
              </a:extLst>
            </p:cNvPr>
            <p:cNvSpPr txBox="1"/>
            <p:nvPr/>
          </p:nvSpPr>
          <p:spPr>
            <a:xfrm rot="19059068">
              <a:off x="48995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2001</a:t>
              </a:r>
              <a:endParaRPr lang="ja-JP" altLang="en-US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9B4421D-3082-E81F-6342-BCCBD523B9F2}"/>
                </a:ext>
              </a:extLst>
            </p:cNvPr>
            <p:cNvSpPr txBox="1"/>
            <p:nvPr/>
          </p:nvSpPr>
          <p:spPr>
            <a:xfrm rot="19059068">
              <a:off x="510061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2004</a:t>
              </a:r>
              <a:endParaRPr lang="ja-JP" altLang="en-US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D43D941C-42A8-62E6-DF4D-405052109B8F}"/>
                </a:ext>
              </a:extLst>
            </p:cNvPr>
            <p:cNvSpPr txBox="1"/>
            <p:nvPr/>
          </p:nvSpPr>
          <p:spPr>
            <a:xfrm rot="19059068">
              <a:off x="971127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2007</a:t>
              </a:r>
              <a:endParaRPr lang="ja-JP" altLang="en-US" dirty="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CCE47067-1510-6752-E6CC-50DB985FD628}"/>
                </a:ext>
              </a:extLst>
            </p:cNvPr>
            <p:cNvSpPr txBox="1"/>
            <p:nvPr/>
          </p:nvSpPr>
          <p:spPr>
            <a:xfrm rot="19059068">
              <a:off x="1432193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2010</a:t>
              </a:r>
              <a:endParaRPr lang="ja-JP" altLang="en-US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00694643-11DC-2F15-F383-B282597B3CE5}"/>
                </a:ext>
              </a:extLst>
            </p:cNvPr>
            <p:cNvSpPr txBox="1"/>
            <p:nvPr/>
          </p:nvSpPr>
          <p:spPr>
            <a:xfrm rot="19059068">
              <a:off x="1893259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2013</a:t>
              </a:r>
              <a:endParaRPr lang="ja-JP" altLang="en-US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AC5357CE-0E78-1CD3-6F8B-C8BB5271F670}"/>
                </a:ext>
              </a:extLst>
            </p:cNvPr>
            <p:cNvSpPr txBox="1"/>
            <p:nvPr/>
          </p:nvSpPr>
          <p:spPr>
            <a:xfrm rot="19059068">
              <a:off x="2354325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2016</a:t>
              </a:r>
              <a:endParaRPr lang="ja-JP" altLang="en-US" dirty="0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908D4463-FDB3-4FC5-C39B-9120F91FA989}"/>
                </a:ext>
              </a:extLst>
            </p:cNvPr>
            <p:cNvSpPr txBox="1"/>
            <p:nvPr/>
          </p:nvSpPr>
          <p:spPr>
            <a:xfrm rot="19059068">
              <a:off x="2815391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2019</a:t>
              </a:r>
              <a:endParaRPr lang="ja-JP" altLang="en-US" dirty="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FF9A2036-07F6-8240-FFA8-BC70948BE198}"/>
                </a:ext>
              </a:extLst>
            </p:cNvPr>
            <p:cNvSpPr txBox="1"/>
            <p:nvPr/>
          </p:nvSpPr>
          <p:spPr>
            <a:xfrm rot="19059068">
              <a:off x="3276457" y="5107270"/>
              <a:ext cx="849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2022</a:t>
              </a:r>
              <a:endParaRPr lang="ja-JP" altLang="en-US" dirty="0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EAAE116-EF87-AB02-91CB-0C01E383BA92}"/>
              </a:ext>
            </a:extLst>
          </p:cNvPr>
          <p:cNvSpPr txBox="1"/>
          <p:nvPr/>
        </p:nvSpPr>
        <p:spPr>
          <a:xfrm>
            <a:off x="411610" y="6396335"/>
            <a:ext cx="4016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</a:rPr>
              <a:t>References: Ministry of Health, </a:t>
            </a:r>
            <a:r>
              <a:rPr lang="en-US" altLang="ja-JP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Labour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</a:rPr>
              <a:t> and Welfare</a:t>
            </a:r>
            <a:endParaRPr lang="ja-JP" altLang="en-US" sz="12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1EB17EC-9394-A124-EF39-C4D18E060A44}"/>
              </a:ext>
            </a:extLst>
          </p:cNvPr>
          <p:cNvSpPr txBox="1"/>
          <p:nvPr/>
        </p:nvSpPr>
        <p:spPr>
          <a:xfrm>
            <a:off x="404365" y="1979548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Age</a:t>
            </a:r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8F84DBB-4B48-B3A1-CAB6-44DE59F3094B}"/>
              </a:ext>
            </a:extLst>
          </p:cNvPr>
          <p:cNvSpPr txBox="1"/>
          <p:nvPr/>
        </p:nvSpPr>
        <p:spPr>
          <a:xfrm>
            <a:off x="4841061" y="1988840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Age</a:t>
            </a:r>
            <a:endParaRPr kumimoji="1" lang="ja-JP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55A30-4B77-FDC7-68B9-EBB3046BC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/>
        </p:blipFill>
        <p:spPr bwMode="auto">
          <a:xfrm>
            <a:off x="7452503" y="21682"/>
            <a:ext cx="1668637" cy="6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127277" y="873301"/>
            <a:ext cx="485472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Stay healthy and live a long life!</a:t>
            </a:r>
          </a:p>
        </p:txBody>
      </p:sp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116013" y="476250"/>
            <a:ext cx="0" cy="547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116013" y="5949950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427538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214813" y="58975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50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47738" y="59023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0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373938" y="58959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100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 rot="-1940773">
            <a:off x="5543550" y="2386013"/>
            <a:ext cx="1223963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117975" y="6108700"/>
            <a:ext cx="814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Age</a:t>
            </a:r>
            <a:endParaRPr lang="ja-JP" altLang="en-US" dirty="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rot="-5400000">
            <a:off x="-253531" y="2555728"/>
            <a:ext cx="195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Social life level</a:t>
            </a:r>
            <a:endParaRPr lang="ja-JP" altLang="en-US" b="1" dirty="0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3708400" y="1268413"/>
            <a:ext cx="3887788" cy="4681537"/>
          </a:xfrm>
          <a:custGeom>
            <a:avLst/>
            <a:gdLst>
              <a:gd name="T0" fmla="*/ 0 w 2449"/>
              <a:gd name="T1" fmla="*/ 0 h 2949"/>
              <a:gd name="T2" fmla="*/ 2147483647 w 2449"/>
              <a:gd name="T3" fmla="*/ 2147483647 h 2949"/>
              <a:gd name="T4" fmla="*/ 2147483647 w 2449"/>
              <a:gd name="T5" fmla="*/ 2147483647 h 2949"/>
              <a:gd name="T6" fmla="*/ 2147483647 w 2449"/>
              <a:gd name="T7" fmla="*/ 2147483647 h 2949"/>
              <a:gd name="T8" fmla="*/ 2147483647 w 2449"/>
              <a:gd name="T9" fmla="*/ 2147483647 h 2949"/>
              <a:gd name="T10" fmla="*/ 2147483647 w 2449"/>
              <a:gd name="T11" fmla="*/ 2147483647 h 2949"/>
              <a:gd name="T12" fmla="*/ 2147483647 w 2449"/>
              <a:gd name="T13" fmla="*/ 2147483647 h 29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49"/>
              <a:gd name="T22" fmla="*/ 0 h 2949"/>
              <a:gd name="T23" fmla="*/ 2449 w 2449"/>
              <a:gd name="T24" fmla="*/ 2949 h 29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49" h="2949">
                <a:moveTo>
                  <a:pt x="0" y="0"/>
                </a:moveTo>
                <a:cubicBezTo>
                  <a:pt x="367" y="8"/>
                  <a:pt x="734" y="16"/>
                  <a:pt x="998" y="46"/>
                </a:cubicBezTo>
                <a:cubicBezTo>
                  <a:pt x="1262" y="76"/>
                  <a:pt x="1428" y="99"/>
                  <a:pt x="1587" y="182"/>
                </a:cubicBezTo>
                <a:cubicBezTo>
                  <a:pt x="1746" y="265"/>
                  <a:pt x="1867" y="432"/>
                  <a:pt x="1950" y="545"/>
                </a:cubicBezTo>
                <a:cubicBezTo>
                  <a:pt x="2033" y="658"/>
                  <a:pt x="2056" y="764"/>
                  <a:pt x="2086" y="862"/>
                </a:cubicBezTo>
                <a:cubicBezTo>
                  <a:pt x="2116" y="960"/>
                  <a:pt x="2072" y="786"/>
                  <a:pt x="2132" y="1134"/>
                </a:cubicBezTo>
                <a:cubicBezTo>
                  <a:pt x="2192" y="1482"/>
                  <a:pt x="2320" y="2215"/>
                  <a:pt x="2449" y="2949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1116013" y="1231900"/>
            <a:ext cx="6480175" cy="4718050"/>
          </a:xfrm>
          <a:custGeom>
            <a:avLst/>
            <a:gdLst>
              <a:gd name="T0" fmla="*/ 0 w 4082"/>
              <a:gd name="T1" fmla="*/ 2147483647 h 2972"/>
              <a:gd name="T2" fmla="*/ 2147483647 w 4082"/>
              <a:gd name="T3" fmla="*/ 2147483647 h 2972"/>
              <a:gd name="T4" fmla="*/ 2147483647 w 4082"/>
              <a:gd name="T5" fmla="*/ 2147483647 h 2972"/>
              <a:gd name="T6" fmla="*/ 2147483647 w 4082"/>
              <a:gd name="T7" fmla="*/ 2147483647 h 2972"/>
              <a:gd name="T8" fmla="*/ 2147483647 w 4082"/>
              <a:gd name="T9" fmla="*/ 2147483647 h 2972"/>
              <a:gd name="T10" fmla="*/ 2147483647 w 4082"/>
              <a:gd name="T11" fmla="*/ 2147483647 h 2972"/>
              <a:gd name="T12" fmla="*/ 2147483647 w 4082"/>
              <a:gd name="T13" fmla="*/ 2147483647 h 2972"/>
              <a:gd name="T14" fmla="*/ 2147483647 w 4082"/>
              <a:gd name="T15" fmla="*/ 2147483647 h 2972"/>
              <a:gd name="T16" fmla="*/ 2147483647 w 4082"/>
              <a:gd name="T17" fmla="*/ 2147483647 h 2972"/>
              <a:gd name="T18" fmla="*/ 2147483647 w 4082"/>
              <a:gd name="T19" fmla="*/ 2147483647 h 2972"/>
              <a:gd name="T20" fmla="*/ 2147483647 w 4082"/>
              <a:gd name="T21" fmla="*/ 2147483647 h 2972"/>
              <a:gd name="T22" fmla="*/ 2147483647 w 4082"/>
              <a:gd name="T23" fmla="*/ 2147483647 h 2972"/>
              <a:gd name="T24" fmla="*/ 2147483647 w 4082"/>
              <a:gd name="T25" fmla="*/ 2147483647 h 2972"/>
              <a:gd name="T26" fmla="*/ 2147483647 w 4082"/>
              <a:gd name="T27" fmla="*/ 2147483647 h 2972"/>
              <a:gd name="T28" fmla="*/ 2147483647 w 4082"/>
              <a:gd name="T29" fmla="*/ 2147483647 h 29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82"/>
              <a:gd name="T46" fmla="*/ 0 h 2972"/>
              <a:gd name="T47" fmla="*/ 4082 w 4082"/>
              <a:gd name="T48" fmla="*/ 2972 h 29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82" h="2972">
                <a:moveTo>
                  <a:pt x="0" y="2972"/>
                </a:moveTo>
                <a:cubicBezTo>
                  <a:pt x="68" y="2960"/>
                  <a:pt x="136" y="2949"/>
                  <a:pt x="181" y="2926"/>
                </a:cubicBezTo>
                <a:cubicBezTo>
                  <a:pt x="226" y="2903"/>
                  <a:pt x="249" y="2866"/>
                  <a:pt x="272" y="2836"/>
                </a:cubicBezTo>
                <a:cubicBezTo>
                  <a:pt x="295" y="2806"/>
                  <a:pt x="302" y="2805"/>
                  <a:pt x="317" y="2745"/>
                </a:cubicBezTo>
                <a:cubicBezTo>
                  <a:pt x="332" y="2685"/>
                  <a:pt x="348" y="2707"/>
                  <a:pt x="363" y="2473"/>
                </a:cubicBezTo>
                <a:cubicBezTo>
                  <a:pt x="378" y="2239"/>
                  <a:pt x="378" y="1656"/>
                  <a:pt x="408" y="1339"/>
                </a:cubicBezTo>
                <a:cubicBezTo>
                  <a:pt x="438" y="1022"/>
                  <a:pt x="468" y="765"/>
                  <a:pt x="544" y="568"/>
                </a:cubicBezTo>
                <a:cubicBezTo>
                  <a:pt x="620" y="371"/>
                  <a:pt x="703" y="250"/>
                  <a:pt x="862" y="159"/>
                </a:cubicBezTo>
                <a:cubicBezTo>
                  <a:pt x="1021" y="68"/>
                  <a:pt x="1308" y="23"/>
                  <a:pt x="1497" y="23"/>
                </a:cubicBezTo>
                <a:cubicBezTo>
                  <a:pt x="1686" y="23"/>
                  <a:pt x="1830" y="0"/>
                  <a:pt x="1996" y="159"/>
                </a:cubicBezTo>
                <a:cubicBezTo>
                  <a:pt x="2162" y="318"/>
                  <a:pt x="2352" y="651"/>
                  <a:pt x="2495" y="976"/>
                </a:cubicBezTo>
                <a:cubicBezTo>
                  <a:pt x="2638" y="1301"/>
                  <a:pt x="2766" y="1853"/>
                  <a:pt x="2857" y="2110"/>
                </a:cubicBezTo>
                <a:cubicBezTo>
                  <a:pt x="2948" y="2367"/>
                  <a:pt x="2963" y="2420"/>
                  <a:pt x="3039" y="2518"/>
                </a:cubicBezTo>
                <a:cubicBezTo>
                  <a:pt x="3115" y="2616"/>
                  <a:pt x="3137" y="2623"/>
                  <a:pt x="3311" y="2699"/>
                </a:cubicBezTo>
                <a:cubicBezTo>
                  <a:pt x="3485" y="2775"/>
                  <a:pt x="3783" y="2873"/>
                  <a:pt x="4082" y="2972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1116013" y="5516563"/>
            <a:ext cx="6696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1116013" y="5084763"/>
            <a:ext cx="6696075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051050" y="51435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/>
              <a:t>Bedridden</a:t>
            </a:r>
            <a:endParaRPr lang="ja-JP" altLang="en-US" b="1" dirty="0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475656" y="4724400"/>
            <a:ext cx="2726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Need for nursing care</a:t>
            </a:r>
            <a:endParaRPr lang="ja-JP" altLang="en-US" b="1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94375" y="5065713"/>
            <a:ext cx="1811338" cy="893762"/>
            <a:chOff x="3650" y="3191"/>
            <a:chExt cx="1141" cy="563"/>
          </a:xfrm>
        </p:grpSpPr>
        <p:grpSp>
          <p:nvGrpSpPr>
            <p:cNvPr id="33818" name="Group 23"/>
            <p:cNvGrpSpPr>
              <a:grpSpLocks/>
            </p:cNvGrpSpPr>
            <p:nvPr/>
          </p:nvGrpSpPr>
          <p:grpSpPr bwMode="auto">
            <a:xfrm>
              <a:off x="3650" y="3191"/>
              <a:ext cx="1141" cy="557"/>
              <a:chOff x="3650" y="3191"/>
              <a:chExt cx="1141" cy="557"/>
            </a:xfrm>
          </p:grpSpPr>
          <p:sp>
            <p:nvSpPr>
              <p:cNvPr id="33824" name="Line 19"/>
              <p:cNvSpPr>
                <a:spLocks noChangeShapeType="1"/>
              </p:cNvSpPr>
              <p:nvPr/>
            </p:nvSpPr>
            <p:spPr bwMode="auto">
              <a:xfrm>
                <a:off x="3660" y="3203"/>
                <a:ext cx="0" cy="545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825" name="Line 20"/>
              <p:cNvSpPr>
                <a:spLocks noChangeShapeType="1"/>
              </p:cNvSpPr>
              <p:nvPr/>
            </p:nvSpPr>
            <p:spPr bwMode="auto">
              <a:xfrm rot="-5400000">
                <a:off x="4218" y="3164"/>
                <a:ext cx="0" cy="1135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826" name="Freeform 22"/>
              <p:cNvSpPr>
                <a:spLocks/>
              </p:cNvSpPr>
              <p:nvPr/>
            </p:nvSpPr>
            <p:spPr bwMode="auto">
              <a:xfrm>
                <a:off x="3657" y="3191"/>
                <a:ext cx="1134" cy="545"/>
              </a:xfrm>
              <a:custGeom>
                <a:avLst/>
                <a:gdLst>
                  <a:gd name="T0" fmla="*/ 0 w 1134"/>
                  <a:gd name="T1" fmla="*/ 0 h 545"/>
                  <a:gd name="T2" fmla="*/ 136 w 1134"/>
                  <a:gd name="T3" fmla="*/ 182 h 545"/>
                  <a:gd name="T4" fmla="*/ 318 w 1134"/>
                  <a:gd name="T5" fmla="*/ 272 h 545"/>
                  <a:gd name="T6" fmla="*/ 1134 w 1134"/>
                  <a:gd name="T7" fmla="*/ 545 h 5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4"/>
                  <a:gd name="T13" fmla="*/ 0 h 545"/>
                  <a:gd name="T14" fmla="*/ 1134 w 1134"/>
                  <a:gd name="T15" fmla="*/ 545 h 5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4" h="545">
                    <a:moveTo>
                      <a:pt x="0" y="0"/>
                    </a:moveTo>
                    <a:cubicBezTo>
                      <a:pt x="41" y="68"/>
                      <a:pt x="83" y="137"/>
                      <a:pt x="136" y="182"/>
                    </a:cubicBezTo>
                    <a:cubicBezTo>
                      <a:pt x="189" y="227"/>
                      <a:pt x="152" y="211"/>
                      <a:pt x="318" y="272"/>
                    </a:cubicBezTo>
                    <a:cubicBezTo>
                      <a:pt x="484" y="333"/>
                      <a:pt x="998" y="500"/>
                      <a:pt x="1134" y="545"/>
                    </a:cubicBezTo>
                  </a:path>
                </a:pathLst>
              </a:cu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3819" name="Line 24"/>
            <p:cNvSpPr>
              <a:spLocks noChangeShapeType="1"/>
            </p:cNvSpPr>
            <p:nvPr/>
          </p:nvSpPr>
          <p:spPr bwMode="auto">
            <a:xfrm>
              <a:off x="3833" y="3430"/>
              <a:ext cx="0" cy="318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20" name="Line 25"/>
            <p:cNvSpPr>
              <a:spLocks noChangeShapeType="1"/>
            </p:cNvSpPr>
            <p:nvPr/>
          </p:nvSpPr>
          <p:spPr bwMode="auto">
            <a:xfrm>
              <a:off x="4014" y="3475"/>
              <a:ext cx="0" cy="279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21" name="Line 26"/>
            <p:cNvSpPr>
              <a:spLocks noChangeShapeType="1"/>
            </p:cNvSpPr>
            <p:nvPr/>
          </p:nvSpPr>
          <p:spPr bwMode="auto">
            <a:xfrm>
              <a:off x="4195" y="3554"/>
              <a:ext cx="0" cy="167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22" name="Line 27"/>
            <p:cNvSpPr>
              <a:spLocks noChangeShapeType="1"/>
            </p:cNvSpPr>
            <p:nvPr/>
          </p:nvSpPr>
          <p:spPr bwMode="auto">
            <a:xfrm>
              <a:off x="4361" y="3584"/>
              <a:ext cx="0" cy="167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23" name="Line 28"/>
            <p:cNvSpPr>
              <a:spLocks noChangeShapeType="1"/>
            </p:cNvSpPr>
            <p:nvPr/>
          </p:nvSpPr>
          <p:spPr bwMode="auto">
            <a:xfrm>
              <a:off x="4513" y="3639"/>
              <a:ext cx="0" cy="86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404100" y="5084763"/>
            <a:ext cx="182563" cy="865187"/>
            <a:chOff x="4670" y="3203"/>
            <a:chExt cx="115" cy="545"/>
          </a:xfrm>
        </p:grpSpPr>
        <p:grpSp>
          <p:nvGrpSpPr>
            <p:cNvPr id="33813" name="Group 33"/>
            <p:cNvGrpSpPr>
              <a:grpSpLocks/>
            </p:cNvGrpSpPr>
            <p:nvPr/>
          </p:nvGrpSpPr>
          <p:grpSpPr bwMode="auto">
            <a:xfrm>
              <a:off x="4670" y="3203"/>
              <a:ext cx="115" cy="545"/>
              <a:chOff x="4670" y="3203"/>
              <a:chExt cx="115" cy="545"/>
            </a:xfrm>
          </p:grpSpPr>
          <p:sp>
            <p:nvSpPr>
              <p:cNvPr id="33815" name="Line 30"/>
              <p:cNvSpPr>
                <a:spLocks noChangeShapeType="1"/>
              </p:cNvSpPr>
              <p:nvPr/>
            </p:nvSpPr>
            <p:spPr bwMode="auto">
              <a:xfrm>
                <a:off x="4676" y="3203"/>
                <a:ext cx="0" cy="545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816" name="Line 31"/>
              <p:cNvSpPr>
                <a:spLocks noChangeShapeType="1"/>
              </p:cNvSpPr>
              <p:nvPr/>
            </p:nvSpPr>
            <p:spPr bwMode="auto">
              <a:xfrm rot="-5400000">
                <a:off x="4728" y="3674"/>
                <a:ext cx="0" cy="115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817" name="Freeform 32"/>
              <p:cNvSpPr>
                <a:spLocks/>
              </p:cNvSpPr>
              <p:nvPr/>
            </p:nvSpPr>
            <p:spPr bwMode="auto">
              <a:xfrm>
                <a:off x="4694" y="3203"/>
                <a:ext cx="91" cy="545"/>
              </a:xfrm>
              <a:custGeom>
                <a:avLst/>
                <a:gdLst>
                  <a:gd name="T0" fmla="*/ 0 w 91"/>
                  <a:gd name="T1" fmla="*/ 0 h 545"/>
                  <a:gd name="T2" fmla="*/ 91 w 91"/>
                  <a:gd name="T3" fmla="*/ 545 h 545"/>
                  <a:gd name="T4" fmla="*/ 0 60000 65536"/>
                  <a:gd name="T5" fmla="*/ 0 60000 65536"/>
                  <a:gd name="T6" fmla="*/ 0 w 91"/>
                  <a:gd name="T7" fmla="*/ 0 h 545"/>
                  <a:gd name="T8" fmla="*/ 91 w 91"/>
                  <a:gd name="T9" fmla="*/ 545 h 5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1" h="545">
                    <a:moveTo>
                      <a:pt x="0" y="0"/>
                    </a:moveTo>
                    <a:cubicBezTo>
                      <a:pt x="38" y="227"/>
                      <a:pt x="76" y="454"/>
                      <a:pt x="91" y="545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3814" name="Line 34"/>
            <p:cNvSpPr>
              <a:spLocks noChangeShapeType="1"/>
            </p:cNvSpPr>
            <p:nvPr/>
          </p:nvSpPr>
          <p:spPr bwMode="auto">
            <a:xfrm>
              <a:off x="4722" y="3430"/>
              <a:ext cx="0" cy="31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6900" name="AutoShape 36"/>
          <p:cNvSpPr>
            <a:spLocks noChangeArrowheads="1"/>
          </p:cNvSpPr>
          <p:nvPr/>
        </p:nvSpPr>
        <p:spPr bwMode="auto">
          <a:xfrm>
            <a:off x="6300788" y="5229225"/>
            <a:ext cx="935037" cy="144463"/>
          </a:xfrm>
          <a:prstGeom prst="rightArrow">
            <a:avLst>
              <a:gd name="adj1" fmla="val 50000"/>
              <a:gd name="adj2" fmla="val 16181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696519-EFFE-4118-AD79-6745C898CAE7}"/>
              </a:ext>
            </a:extLst>
          </p:cNvPr>
          <p:cNvSpPr txBox="1"/>
          <p:nvPr/>
        </p:nvSpPr>
        <p:spPr>
          <a:xfrm>
            <a:off x="4812932" y="1904242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Maintaining and improving QOL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250419-D107-4D40-81AA-820F73F19475}"/>
              </a:ext>
            </a:extLst>
          </p:cNvPr>
          <p:cNvSpPr txBox="1"/>
          <p:nvPr/>
        </p:nvSpPr>
        <p:spPr>
          <a:xfrm>
            <a:off x="5805488" y="462597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Decrease</a:t>
            </a:r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65E478-A583-D345-A254-D619AC583952}"/>
              </a:ext>
            </a:extLst>
          </p:cNvPr>
          <p:cNvSpPr txBox="1"/>
          <p:nvPr/>
        </p:nvSpPr>
        <p:spPr>
          <a:xfrm>
            <a:off x="2685760" y="190381"/>
            <a:ext cx="3328668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person's life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78D70C-1B4A-2164-0719-9476A1C9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9D80A-05CE-4F3B-B4D9-4791EA22B0A6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4344C7A-519A-375B-60C9-BA1DB55D6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/>
        </p:blipFill>
        <p:spPr bwMode="auto">
          <a:xfrm>
            <a:off x="7452503" y="21682"/>
            <a:ext cx="1668637" cy="6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65C8CA-86DD-D6BC-5BCE-44630946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21E77-2007-4CBC-B5DA-8172F681063B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33B21E-104F-07F1-AF41-3DCFF92E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3" t="75992" r="31807" b="5085"/>
          <a:stretch/>
        </p:blipFill>
        <p:spPr>
          <a:xfrm>
            <a:off x="611560" y="672629"/>
            <a:ext cx="7776864" cy="6025822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8118A456-F883-C5D6-587A-29BC8E40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64" y="158562"/>
            <a:ext cx="8219256" cy="687678"/>
          </a:xfrm>
        </p:spPr>
        <p:txBody>
          <a:bodyPr/>
          <a:lstStyle/>
          <a:p>
            <a:r>
              <a:rPr lang="en-US" altLang="ja-JP" sz="3200" dirty="0"/>
              <a:t>The number of mitochondria</a:t>
            </a:r>
            <a:endParaRPr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A84710-A345-9197-13C4-69DEC5EDE6EF}"/>
              </a:ext>
            </a:extLst>
          </p:cNvPr>
          <p:cNvSpPr txBox="1"/>
          <p:nvPr/>
        </p:nvSpPr>
        <p:spPr>
          <a:xfrm rot="16200000">
            <a:off x="-1616519" y="3032415"/>
            <a:ext cx="5496208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900" dirty="0"/>
              <a:t>The number of mitochondria (No/500 square </a:t>
            </a:r>
            <a:r>
              <a:rPr lang="en-US" altLang="ja-JP" sz="1900" dirty="0">
                <a:latin typeface="Symbol" panose="05050102010706020507" pitchFamily="18" charset="2"/>
              </a:rPr>
              <a:t>m</a:t>
            </a:r>
            <a:r>
              <a:rPr lang="en-US" altLang="ja-JP" sz="1900" dirty="0"/>
              <a:t>m)</a:t>
            </a:r>
            <a:endParaRPr lang="ja-JP" altLang="en-US" sz="19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4B8424-11EA-2C8C-2804-9CC8397B4170}"/>
              </a:ext>
            </a:extLst>
          </p:cNvPr>
          <p:cNvSpPr txBox="1"/>
          <p:nvPr/>
        </p:nvSpPr>
        <p:spPr>
          <a:xfrm>
            <a:off x="611560" y="6235954"/>
            <a:ext cx="6264695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900" dirty="0"/>
              <a:t>Ref. Tauchi and Sato et. al., (1968) </a:t>
            </a:r>
            <a:endParaRPr lang="ja-JP" altLang="en-US" sz="19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DFE3B4-2847-2834-BAB9-AD41E1BB7A5E}"/>
              </a:ext>
            </a:extLst>
          </p:cNvPr>
          <p:cNvSpPr txBox="1"/>
          <p:nvPr/>
        </p:nvSpPr>
        <p:spPr>
          <a:xfrm>
            <a:off x="1830594" y="5527336"/>
            <a:ext cx="783704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9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60EFCD-9D11-A94D-B7CC-E1B648783729}"/>
              </a:ext>
            </a:extLst>
          </p:cNvPr>
          <p:cNvSpPr txBox="1"/>
          <p:nvPr/>
        </p:nvSpPr>
        <p:spPr>
          <a:xfrm>
            <a:off x="4717657" y="5814770"/>
            <a:ext cx="783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Age</a:t>
            </a:r>
            <a:endParaRPr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C768FD-49FD-7326-D331-87EA8D31B77A}"/>
              </a:ext>
            </a:extLst>
          </p:cNvPr>
          <p:cNvSpPr txBox="1"/>
          <p:nvPr/>
        </p:nvSpPr>
        <p:spPr>
          <a:xfrm rot="1403685">
            <a:off x="3040590" y="3447788"/>
            <a:ext cx="368147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700" dirty="0"/>
              <a:t>Decreased number of mitochondria</a:t>
            </a:r>
            <a:r>
              <a:rPr lang="en-US" altLang="ja-JP" sz="2400" dirty="0"/>
              <a:t>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267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D8205BB-1F7B-EF47-77F6-0120740A0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36350" r="6423" b="37400"/>
          <a:stretch/>
        </p:blipFill>
        <p:spPr>
          <a:xfrm>
            <a:off x="152749" y="1069942"/>
            <a:ext cx="8873324" cy="5527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119649-CAA1-1678-7C5C-4837FBA9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6285" y="6439913"/>
            <a:ext cx="1543050" cy="341027"/>
          </a:xfrm>
        </p:spPr>
        <p:txBody>
          <a:bodyPr/>
          <a:lstStyle/>
          <a:p>
            <a:pPr>
              <a:defRPr/>
            </a:pPr>
            <a:fld id="{A4F21E77-2007-4CBC-B5DA-8172F681063B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FCA767-7390-11AA-CE15-8B7B9490D505}"/>
              </a:ext>
            </a:extLst>
          </p:cNvPr>
          <p:cNvGrpSpPr/>
          <p:nvPr/>
        </p:nvGrpSpPr>
        <p:grpSpPr>
          <a:xfrm>
            <a:off x="683568" y="4797152"/>
            <a:ext cx="1296144" cy="1800200"/>
            <a:chOff x="-2340771" y="5737980"/>
            <a:chExt cx="2304256" cy="3200358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9EB5546-D5A6-19B9-5AF5-3254C20D8E9F}"/>
                </a:ext>
              </a:extLst>
            </p:cNvPr>
            <p:cNvSpPr txBox="1"/>
            <p:nvPr/>
          </p:nvSpPr>
          <p:spPr>
            <a:xfrm>
              <a:off x="-2340771" y="7953452"/>
              <a:ext cx="1884277" cy="984886"/>
            </a:xfrm>
            <a:prstGeom prst="rect">
              <a:avLst/>
            </a:prstGeom>
            <a:gradFill flip="none" rotWithShape="1">
              <a:gsLst>
                <a:gs pos="45000">
                  <a:srgbClr val="00B0F0"/>
                </a:gs>
                <a:gs pos="0">
                  <a:srgbClr val="002060"/>
                </a:gs>
                <a:gs pos="100000">
                  <a:schemeClr val="bg1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txBody>
            <a:bodyPr wrap="none" rtlCol="0">
              <a:spAutoFit/>
            </a:bodyPr>
            <a:lstStyle/>
            <a:p>
              <a:r>
                <a:rPr lang="en-US" altLang="ja-JP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NMN</a:t>
              </a:r>
              <a:endParaRPr lang="ja-JP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BA5D9DA9-A4D3-D940-352F-C51A04E39C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427980" y="5737980"/>
              <a:ext cx="1391465" cy="2225884"/>
            </a:xfrm>
            <a:prstGeom prst="straightConnector1">
              <a:avLst/>
            </a:prstGeom>
            <a:ln w="889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DA2B95C-FD12-A221-B10C-D4BC95431FFB}"/>
              </a:ext>
            </a:extLst>
          </p:cNvPr>
          <p:cNvGrpSpPr/>
          <p:nvPr/>
        </p:nvGrpSpPr>
        <p:grpSpPr>
          <a:xfrm>
            <a:off x="2118877" y="3286000"/>
            <a:ext cx="1933756" cy="3289771"/>
            <a:chOff x="1644298" y="867285"/>
            <a:chExt cx="3437785" cy="5848484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784C497-685B-BCE2-BC5C-430559A7D2EF}"/>
                </a:ext>
              </a:extLst>
            </p:cNvPr>
            <p:cNvSpPr txBox="1"/>
            <p:nvPr/>
          </p:nvSpPr>
          <p:spPr>
            <a:xfrm>
              <a:off x="2590802" y="5730883"/>
              <a:ext cx="2491281" cy="984886"/>
            </a:xfrm>
            <a:prstGeom prst="rect">
              <a:avLst/>
            </a:prstGeom>
            <a:gradFill flip="none" rotWithShape="1">
              <a:gsLst>
                <a:gs pos="90000">
                  <a:schemeClr val="bg1"/>
                </a:gs>
                <a:gs pos="0">
                  <a:srgbClr val="FFFF00"/>
                </a:gs>
                <a:gs pos="100000">
                  <a:schemeClr val="bg1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txBody>
            <a:bodyPr wrap="none" rtlCol="0">
              <a:spAutoFit/>
            </a:bodyPr>
            <a:lstStyle/>
            <a:p>
              <a:r>
                <a:rPr lang="en-US" altLang="ja-JP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CoQ10</a:t>
              </a:r>
              <a:endParaRPr lang="ja-JP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77193D5A-54C9-171F-EFF3-15EB3F186F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44298" y="867285"/>
              <a:ext cx="1288765" cy="4901965"/>
            </a:xfrm>
            <a:prstGeom prst="straightConnector1">
              <a:avLst/>
            </a:prstGeom>
            <a:ln w="889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4D3AE43-796F-ADEE-AF8F-99A630F59092}"/>
              </a:ext>
            </a:extLst>
          </p:cNvPr>
          <p:cNvGrpSpPr/>
          <p:nvPr/>
        </p:nvGrpSpPr>
        <p:grpSpPr>
          <a:xfrm>
            <a:off x="4572001" y="2886750"/>
            <a:ext cx="1448414" cy="3538472"/>
            <a:chOff x="4719399" y="337839"/>
            <a:chExt cx="2574955" cy="6290617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245A7CF-2F1C-D41A-8D93-00A10A229A8E}"/>
                </a:ext>
              </a:extLst>
            </p:cNvPr>
            <p:cNvSpPr txBox="1"/>
            <p:nvPr/>
          </p:nvSpPr>
          <p:spPr>
            <a:xfrm>
              <a:off x="5068106" y="5643571"/>
              <a:ext cx="2226248" cy="984885"/>
            </a:xfrm>
            <a:prstGeom prst="rect">
              <a:avLst/>
            </a:prstGeom>
            <a:gradFill flip="none" rotWithShape="1">
              <a:gsLst>
                <a:gs pos="90000">
                  <a:schemeClr val="bg1"/>
                </a:gs>
                <a:gs pos="0">
                  <a:srgbClr val="FF5050"/>
                </a:gs>
                <a:gs pos="100000">
                  <a:schemeClr val="bg1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txBody>
            <a:bodyPr wrap="none" rtlCol="0">
              <a:spAutoFit/>
            </a:bodyPr>
            <a:lstStyle/>
            <a:p>
              <a:r>
                <a:rPr lang="en-US" altLang="ja-JP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5-ALA</a:t>
              </a:r>
              <a:endParaRPr lang="ja-JP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8A8C0DB5-8731-8ABF-596C-1B7CAC8B9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9399" y="337839"/>
              <a:ext cx="964644" cy="5305731"/>
            </a:xfrm>
            <a:prstGeom prst="straightConnector1">
              <a:avLst/>
            </a:prstGeom>
            <a:ln w="889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D37B98-37EC-97C2-6BB0-FC0D02C8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268"/>
            <a:ext cx="8496944" cy="946674"/>
          </a:xfrm>
        </p:spPr>
        <p:txBody>
          <a:bodyPr>
            <a:no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 and ATP synthesis mechanism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98E0C1F-321F-60CD-7472-300A4BFBD080}"/>
              </a:ext>
            </a:extLst>
          </p:cNvPr>
          <p:cNvCxnSpPr>
            <a:cxnSpLocks/>
          </p:cNvCxnSpPr>
          <p:nvPr/>
        </p:nvCxnSpPr>
        <p:spPr>
          <a:xfrm flipH="1" flipV="1">
            <a:off x="2616217" y="3455439"/>
            <a:ext cx="2151932" cy="2415785"/>
          </a:xfrm>
          <a:prstGeom prst="straightConnector1">
            <a:avLst/>
          </a:prstGeom>
          <a:ln w="889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AFCD80F-6B7E-C119-6FB2-1AA8626D431E}"/>
              </a:ext>
            </a:extLst>
          </p:cNvPr>
          <p:cNvCxnSpPr>
            <a:cxnSpLocks/>
          </p:cNvCxnSpPr>
          <p:nvPr/>
        </p:nvCxnSpPr>
        <p:spPr>
          <a:xfrm flipH="1" flipV="1">
            <a:off x="3872650" y="2803584"/>
            <a:ext cx="1036641" cy="3067640"/>
          </a:xfrm>
          <a:prstGeom prst="straightConnector1">
            <a:avLst/>
          </a:prstGeom>
          <a:ln w="889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6169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58057</TotalTime>
  <Words>1531</Words>
  <Application>Microsoft Office PowerPoint</Application>
  <PresentationFormat>画面に合わせる (4:3)</PresentationFormat>
  <Paragraphs>305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ＭＳ Ｐゴシック</vt:lpstr>
      <vt:lpstr>ＭＳ ゴシック</vt:lpstr>
      <vt:lpstr>YakuHanJP</vt:lpstr>
      <vt:lpstr>游ゴシック</vt:lpstr>
      <vt:lpstr>游ゴシック</vt:lpstr>
      <vt:lpstr>游ゴシック Light</vt:lpstr>
      <vt:lpstr>Arial</vt:lpstr>
      <vt:lpstr>Symbol</vt:lpstr>
      <vt:lpstr>標準デザイン</vt:lpstr>
      <vt:lpstr>1_Office テーマ</vt:lpstr>
      <vt:lpstr>PowerPoint プレゼンテーション</vt:lpstr>
      <vt:lpstr>What is Phytopharma Co., Ltd. 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number of mitochondria</vt:lpstr>
      <vt:lpstr>Electron transport chain and ATP synthesis mechanism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「機能性を求めた食品素材の 開発と製造の実践」</dc:title>
  <dc:creator>watanabe_t</dc:creator>
  <cp:lastModifiedBy>剛 渡辺</cp:lastModifiedBy>
  <cp:revision>1578</cp:revision>
  <cp:lastPrinted>2023-06-11T06:00:10Z</cp:lastPrinted>
  <dcterms:created xsi:type="dcterms:W3CDTF">2010-04-26T09:25:20Z</dcterms:created>
  <dcterms:modified xsi:type="dcterms:W3CDTF">2025-09-04T00:38:08Z</dcterms:modified>
</cp:coreProperties>
</file>